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9" r:id="rId2"/>
    <p:sldId id="257" r:id="rId3"/>
    <p:sldId id="270" r:id="rId4"/>
    <p:sldId id="271" r:id="rId5"/>
    <p:sldId id="272" r:id="rId6"/>
    <p:sldId id="273" r:id="rId7"/>
    <p:sldId id="274" r:id="rId8"/>
    <p:sldId id="277" r:id="rId9"/>
    <p:sldId id="275" r:id="rId10"/>
    <p:sldId id="276" r:id="rId11"/>
    <p:sldId id="268" r:id="rId1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621" autoAdjust="0"/>
  </p:normalViewPr>
  <p:slideViewPr>
    <p:cSldViewPr>
      <p:cViewPr varScale="1">
        <p:scale>
          <a:sx n="68" d="100"/>
          <a:sy n="68" d="100"/>
        </p:scale>
        <p:origin x="-159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0BB25-4FC7-40C8-A643-23D541D9616A}" type="datetimeFigureOut">
              <a:rPr lang="el-GR" smtClean="0"/>
              <a:pPr/>
              <a:t>12/2/2013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557641-9E63-45A1-9153-4F7117D7691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71124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57641-9E63-45A1-9153-4F7117D76916}" type="slidenum">
              <a:rPr lang="el-GR" smtClean="0"/>
              <a:pPr/>
              <a:t>2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Τίτλος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7" name="16 - Υπότιτλος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30" name="2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B86A-F40F-4BC2-80FB-D68BF76FF8B0}" type="datetimeFigureOut">
              <a:rPr lang="el-GR" smtClean="0"/>
              <a:pPr/>
              <a:t>12/2/2013</a:t>
            </a:fld>
            <a:endParaRPr lang="el-GR"/>
          </a:p>
        </p:txBody>
      </p:sp>
      <p:sp>
        <p:nvSpPr>
          <p:cNvPr id="19" name="1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7" name="2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F158-8645-4CDA-9C72-E836781F7C3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B86A-F40F-4BC2-80FB-D68BF76FF8B0}" type="datetimeFigureOut">
              <a:rPr lang="el-GR" smtClean="0"/>
              <a:pPr/>
              <a:t>12/2/2013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F158-8645-4CDA-9C72-E836781F7C3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B86A-F40F-4BC2-80FB-D68BF76FF8B0}" type="datetimeFigureOut">
              <a:rPr lang="el-GR" smtClean="0"/>
              <a:pPr/>
              <a:t>12/2/2013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F158-8645-4CDA-9C72-E836781F7C3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B86A-F40F-4BC2-80FB-D68BF76FF8B0}" type="datetimeFigureOut">
              <a:rPr lang="el-GR" smtClean="0"/>
              <a:pPr/>
              <a:t>12/2/2013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F158-8645-4CDA-9C72-E836781F7C3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B86A-F40F-4BC2-80FB-D68BF76FF8B0}" type="datetimeFigureOut">
              <a:rPr lang="el-GR" smtClean="0"/>
              <a:pPr/>
              <a:t>12/2/2013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F158-8645-4CDA-9C72-E836781F7C3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B86A-F40F-4BC2-80FB-D68BF76FF8B0}" type="datetimeFigureOut">
              <a:rPr lang="el-GR" smtClean="0"/>
              <a:pPr/>
              <a:t>12/2/2013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F158-8645-4CDA-9C72-E836781F7C3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B86A-F40F-4BC2-80FB-D68BF76FF8B0}" type="datetimeFigureOut">
              <a:rPr lang="el-GR" smtClean="0"/>
              <a:pPr/>
              <a:t>12/2/2013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F158-8645-4CDA-9C72-E836781F7C3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B86A-F40F-4BC2-80FB-D68BF76FF8B0}" type="datetimeFigureOut">
              <a:rPr lang="el-GR" smtClean="0"/>
              <a:pPr/>
              <a:t>12/2/2013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F158-8645-4CDA-9C72-E836781F7C3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Ψαλίδισμα και στρογγύλεμα μίας γωνίας του ορθογωνίου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- Ορθογώνιο τρίγωνο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B86A-F40F-4BC2-80FB-D68BF76FF8B0}" type="datetimeFigureOut">
              <a:rPr lang="el-GR" smtClean="0"/>
              <a:pPr/>
              <a:t>12/2/2013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8CBF158-8645-4CDA-9C72-E836781F7C3C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10" name="9 - Ελεύθερη σχεδίαση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- Ελεύθερη σχεδίαση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B86A-F40F-4BC2-80FB-D68BF76FF8B0}" type="datetimeFigureOut">
              <a:rPr lang="el-GR" smtClean="0"/>
              <a:pPr/>
              <a:t>12/2/2013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F158-8645-4CDA-9C72-E836781F7C3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B86A-F40F-4BC2-80FB-D68BF76FF8B0}" type="datetimeFigureOut">
              <a:rPr lang="el-GR" smtClean="0"/>
              <a:pPr/>
              <a:t>12/2/2013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F158-8645-4CDA-9C72-E836781F7C3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Ελεύθερη σχεδίαση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- Ελεύθερη σχεδίαση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- Θέση τίτλου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0" name="29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91DB86A-F40F-4BC2-80FB-D68BF76FF8B0}" type="datetimeFigureOut">
              <a:rPr lang="el-GR" smtClean="0"/>
              <a:pPr/>
              <a:t>12/2/2013</a:t>
            </a:fld>
            <a:endParaRPr lang="el-GR"/>
          </a:p>
        </p:txBody>
      </p:sp>
      <p:sp>
        <p:nvSpPr>
          <p:cNvPr id="22" name="21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18" name="17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8CBF158-8645-4CDA-9C72-E836781F7C3C}" type="slidenum">
              <a:rPr lang="el-GR" smtClean="0"/>
              <a:pPr/>
              <a:t>‹#›</a:t>
            </a:fld>
            <a:endParaRPr lang="el-GR"/>
          </a:p>
        </p:txBody>
      </p:sp>
      <p:grpSp>
        <p:nvGrpSpPr>
          <p:cNvPr id="2" name="1 - Ομάδα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- Ελεύθερη σχεδίαση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- Ελεύθερη σχεδίαση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>
              <a:defRPr/>
            </a:pPr>
            <a:r>
              <a:rPr lang="el-GR" sz="3200" dirty="0" smtClean="0"/>
              <a:t>ΕΙΣΑΓΩΓΙΚΟ ΜΑΘΗΜΑ</a:t>
            </a:r>
            <a:endParaRPr lang="el-GR" sz="3200" dirty="0"/>
          </a:p>
        </p:txBody>
      </p:sp>
      <p:sp>
        <p:nvSpPr>
          <p:cNvPr id="5" name="1 - Τίτλος"/>
          <p:cNvSpPr txBox="1">
            <a:spLocks/>
          </p:cNvSpPr>
          <p:nvPr/>
        </p:nvSpPr>
        <p:spPr>
          <a:xfrm>
            <a:off x="540544" y="776288"/>
            <a:ext cx="8062912" cy="147002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484632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ΥΠΟΛΟΓΙΣΤΙΚΕΣ ΜΕΘΟΔΟΙ ΣΤΗΝ ΟΙΚΟΝΟΜΙΑ</a:t>
            </a:r>
            <a:endParaRPr kumimoji="0" lang="el-GR" sz="2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1 - Τίτλος"/>
          <p:cNvSpPr>
            <a:spLocks noGrp="1"/>
          </p:cNvSpPr>
          <p:nvPr/>
        </p:nvSpPr>
        <p:spPr>
          <a:xfrm>
            <a:off x="142844" y="4714884"/>
            <a:ext cx="7851648" cy="1828800"/>
          </a:xfrm>
          <a:prstGeom prst="rect">
            <a:avLst/>
          </a:prstGeom>
          <a:ln>
            <a:noFill/>
          </a:ln>
        </p:spPr>
        <p:txBody>
          <a:bodyPr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l-GR" sz="1600" dirty="0" smtClean="0"/>
              <a:t>Πανεπιστήμιο Πατρών - Πολυτεχνική Σχολή</a:t>
            </a:r>
          </a:p>
          <a:p>
            <a:pPr algn="l">
              <a:defRPr/>
            </a:pPr>
            <a:r>
              <a:rPr lang="el-GR" sz="1600" dirty="0" smtClean="0"/>
              <a:t>Τμήμα Μηχανικών Η/Υ &amp; Πληροφορικής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510334"/>
          </a:xfrm>
        </p:spPr>
        <p:txBody>
          <a:bodyPr>
            <a:normAutofit/>
          </a:bodyPr>
          <a:lstStyle/>
          <a:p>
            <a:r>
              <a:rPr lang="el-GR" sz="2800" b="1" dirty="0">
                <a:cs typeface="Times New Roman" pitchFamily="18" charset="0"/>
              </a:rPr>
              <a:t>ΚΕΦΑΛΑΙΟ 1</a:t>
            </a:r>
            <a:r>
              <a:rPr lang="el-GR" sz="2800" b="1" baseline="30000" dirty="0">
                <a:cs typeface="Times New Roman" pitchFamily="18" charset="0"/>
              </a:rPr>
              <a:t>Ο</a:t>
            </a:r>
            <a:r>
              <a:rPr lang="el-GR" sz="2800" b="1" dirty="0">
                <a:cs typeface="Times New Roman" pitchFamily="18" charset="0"/>
              </a:rPr>
              <a:t> : </a:t>
            </a:r>
            <a:r>
              <a:rPr lang="el-GR" sz="2800" b="1" dirty="0" smtClean="0">
                <a:cs typeface="Times New Roman" pitchFamily="18" charset="0"/>
              </a:rPr>
              <a:t>ΒΑΣΙΚΕΣ ΟΙΚΟΝΟΜΙΚΕΣ ΕΝΝΟΙΕΣ</a:t>
            </a:r>
            <a:endParaRPr lang="el-GR" sz="2800" b="1" dirty="0"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00034" y="1196752"/>
            <a:ext cx="8229600" cy="5375520"/>
          </a:xfrm>
        </p:spPr>
        <p:txBody>
          <a:bodyPr vert="horz">
            <a:normAutofit fontScale="62500" lnSpcReduction="20000"/>
          </a:bodyPr>
          <a:lstStyle/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Βασικές Οικονομικές Έννοιες	</a:t>
            </a:r>
          </a:p>
          <a:p>
            <a:pPr lvl="1"/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Σπανιότητα ή στενότητα των πόρων</a:t>
            </a:r>
            <a:endParaRPr lang="en-US" sz="2800" b="1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pPr lvl="2"/>
            <a:r>
              <a:rPr lang="el-GR" sz="25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Οριακό κόστος-οριακή χρησιμότητα</a:t>
            </a:r>
          </a:p>
          <a:p>
            <a:pPr lvl="1"/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Κόστος ευκαιρίας</a:t>
            </a:r>
          </a:p>
          <a:p>
            <a:pPr lvl="1"/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Καμπύλη παραγωγικών δυνατοτήτων</a:t>
            </a:r>
          </a:p>
          <a:p>
            <a:pPr lvl="2"/>
            <a:r>
              <a:rPr lang="el-GR" sz="25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Αποτελεσματικότητα Παραγωγής &amp; Ανακατανομής</a:t>
            </a:r>
          </a:p>
          <a:p>
            <a:r>
              <a:rPr lang="el-GR" sz="30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Το οικονομικό κύκλωμα και ο ρόλος του κράτους</a:t>
            </a:r>
          </a:p>
          <a:p>
            <a:pPr lvl="1"/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Η δράση των οικονομούντων ατόμων </a:t>
            </a:r>
          </a:p>
          <a:p>
            <a:pPr lvl="2"/>
            <a:r>
              <a:rPr lang="el-GR" sz="25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Καταναλωτές – Παραγωγοί</a:t>
            </a:r>
          </a:p>
          <a:p>
            <a:pPr lvl="2"/>
            <a:r>
              <a:rPr lang="el-GR" sz="25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Εργασία - Εισόδημα</a:t>
            </a:r>
          </a:p>
          <a:p>
            <a:pPr lvl="1"/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Το οικονομικό κύκλωμα </a:t>
            </a:r>
          </a:p>
          <a:p>
            <a:pPr lvl="2"/>
            <a:r>
              <a:rPr lang="el-GR" sz="25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προσφορά &amp; ζήτηση</a:t>
            </a:r>
            <a:endParaRPr lang="el-GR" sz="2200" b="1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pPr lvl="1"/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Ο ρόλος του κράτους</a:t>
            </a:r>
          </a:p>
          <a:p>
            <a:pPr lvl="2"/>
            <a:r>
              <a:rPr lang="el-GR" sz="25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Παρεμβατικός &amp; ρυθμιστικός</a:t>
            </a:r>
          </a:p>
          <a:p>
            <a:pPr lvl="1"/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Οικονομικοί στόχοι και μέσα δράσης του κράτους</a:t>
            </a:r>
          </a:p>
          <a:p>
            <a:pPr lvl="2"/>
            <a:r>
              <a:rPr lang="el-GR" sz="25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Πλήρης απασχόληση</a:t>
            </a:r>
          </a:p>
          <a:p>
            <a:pPr lvl="2"/>
            <a:r>
              <a:rPr lang="el-GR" sz="25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Σταθερότητα τιμών</a:t>
            </a:r>
          </a:p>
          <a:p>
            <a:pPr lvl="2"/>
            <a:r>
              <a:rPr lang="el-GR" sz="25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Ισοζύγιο πληρωμών</a:t>
            </a:r>
          </a:p>
          <a:p>
            <a:pPr lvl="2"/>
            <a:r>
              <a:rPr lang="el-GR" sz="25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Ανάπτυξη</a:t>
            </a:r>
          </a:p>
          <a:p>
            <a:pPr lvl="2"/>
            <a:r>
              <a:rPr lang="el-GR" sz="25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Δίκαιη διανομή εισοδήματος</a:t>
            </a:r>
          </a:p>
          <a:p>
            <a:pPr lvl="1"/>
            <a:endParaRPr lang="el-GR" sz="2800" b="1" dirty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785794"/>
            <a:ext cx="8929718" cy="581772"/>
          </a:xfrm>
        </p:spPr>
        <p:txBody>
          <a:bodyPr>
            <a:normAutofit/>
          </a:bodyPr>
          <a:lstStyle/>
          <a:p>
            <a:pPr algn="ctr"/>
            <a:r>
              <a:rPr lang="el-GR" sz="2400" b="1" dirty="0">
                <a:cs typeface="Times New Roman" pitchFamily="18" charset="0"/>
              </a:rPr>
              <a:t>ΚΕΦΑΛΑΙΟ </a:t>
            </a:r>
            <a:r>
              <a:rPr lang="el-GR" sz="2400" b="1" dirty="0" smtClean="0">
                <a:cs typeface="Times New Roman" pitchFamily="18" charset="0"/>
              </a:rPr>
              <a:t>2</a:t>
            </a:r>
            <a:r>
              <a:rPr lang="el-GR" sz="2400" b="1" baseline="30000" dirty="0" smtClean="0">
                <a:cs typeface="Times New Roman" pitchFamily="18" charset="0"/>
              </a:rPr>
              <a:t>Ο</a:t>
            </a:r>
            <a:r>
              <a:rPr lang="el-GR" sz="2400" b="1" dirty="0" smtClean="0">
                <a:cs typeface="Times New Roman" pitchFamily="18" charset="0"/>
              </a:rPr>
              <a:t> </a:t>
            </a:r>
            <a:r>
              <a:rPr lang="el-GR" sz="2400" b="1" dirty="0">
                <a:cs typeface="Times New Roman" pitchFamily="18" charset="0"/>
              </a:rPr>
              <a:t>: </a:t>
            </a:r>
            <a:r>
              <a:rPr lang="el-GR" sz="2400" b="1" dirty="0" smtClean="0">
                <a:cs typeface="Times New Roman" pitchFamily="18" charset="0"/>
              </a:rPr>
              <a:t>Η ΠΑΡΑΓΩΓΗ ΤΗΣ ΕΠΙΧΕΙΡΗΣΗΣ &amp; ΤΟ ΚΟΣΤΟΣ</a:t>
            </a:r>
            <a:endParaRPr lang="el-GR" sz="2400" b="1" dirty="0"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389120"/>
          </a:xfrm>
        </p:spPr>
        <p:txBody>
          <a:bodyPr vert="horz">
            <a:normAutofit fontScale="77500" lnSpcReduction="20000"/>
          </a:bodyPr>
          <a:lstStyle/>
          <a:p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Η έννοια της παραγωγής και τα χαρακτηριστικά της</a:t>
            </a:r>
          </a:p>
          <a:p>
            <a:pPr lvl="1"/>
            <a:r>
              <a:rPr lang="el-GR" sz="21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Η συνειδητή προσπάθεια για κάποιο τελικό αποτέλεσμα </a:t>
            </a:r>
          </a:p>
          <a:p>
            <a:pPr lvl="1"/>
            <a:r>
              <a:rPr lang="el-GR" sz="21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Η χρονική διάρκεια έως την παραγωγή του προϊόντος</a:t>
            </a:r>
          </a:p>
          <a:p>
            <a:pPr lvl="1"/>
            <a:r>
              <a:rPr lang="el-GR" sz="21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Τεχνολογική σχέση παραγωγικών συντελεστών και ποσότητας προϊόντος</a:t>
            </a:r>
          </a:p>
          <a:p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Ο χρονικός ορίζοντας της επιχείρησης</a:t>
            </a:r>
          </a:p>
          <a:p>
            <a:pPr lvl="1"/>
            <a:r>
              <a:rPr lang="el-GR" sz="21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Μεταβολή παραγωγικών συντελεστών (Μακροχρόνια – Βραχυχρόνια )</a:t>
            </a:r>
          </a:p>
          <a:p>
            <a:pPr lvl="1"/>
            <a:r>
              <a:rPr lang="el-GR" sz="21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Σταθεροί (μηχανήματα, η τεχνολογία, η γη και γενικά ο κεφαλαιουχικός εξοπλισμός) </a:t>
            </a:r>
          </a:p>
          <a:p>
            <a:pPr lvl="1"/>
            <a:r>
              <a:rPr lang="el-GR" sz="21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Μεταβλητοί συντελεστές (πρώτες ύλες, εργασία κτλ.)</a:t>
            </a:r>
          </a:p>
          <a:p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Η συνάρτηση παραγωγής [</a:t>
            </a:r>
            <a:r>
              <a:rPr lang="en-US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quantity</a:t>
            </a: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 = </a:t>
            </a:r>
            <a:r>
              <a:rPr lang="en-US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production function </a:t>
            </a: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(</a:t>
            </a:r>
            <a:r>
              <a:rPr lang="el-GR" b="1" dirty="0" err="1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x1</a:t>
            </a: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, x2,... </a:t>
            </a:r>
            <a:r>
              <a:rPr lang="el-GR" b="1" dirty="0" err="1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xν</a:t>
            </a: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)]</a:t>
            </a:r>
          </a:p>
          <a:p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Συνολικό προϊόν</a:t>
            </a:r>
            <a:r>
              <a:rPr lang="en-US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 (Total Product)</a:t>
            </a:r>
            <a:endParaRPr lang="el-GR" b="1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Μέσο και οριακό προϊόν</a:t>
            </a:r>
            <a:r>
              <a:rPr lang="en-US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 (Average Product – Marginal Product)</a:t>
            </a:r>
            <a:endParaRPr lang="el-GR" b="1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Ο νόμος της φθίνουσας ή μη ανάλογης απόδοσης</a:t>
            </a:r>
          </a:p>
          <a:p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Η επίδραση της μεταβολής της τεχνολογίας στην παραγωγή</a:t>
            </a:r>
          </a:p>
          <a:p>
            <a:pPr lvl="1"/>
            <a:endParaRPr lang="el-GR" sz="2800" b="1" dirty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 vert="horz">
            <a:normAutofit lnSpcReduction="10000"/>
          </a:bodyPr>
          <a:lstStyle/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Καμπύλες κόστους στη βραχυχρόνια περίοδο</a:t>
            </a:r>
            <a:endParaRPr lang="en-US" sz="2800" b="1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pPr lvl="1"/>
            <a:r>
              <a:rPr lang="en-US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Total cost = Fixed cost + Variable cost</a:t>
            </a:r>
            <a:endParaRPr lang="el-GR" b="1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Μέσο Κόστος</a:t>
            </a:r>
            <a:endParaRPr lang="en-US" sz="2800" b="1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pPr lvl="1"/>
            <a:r>
              <a:rPr lang="en-US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Average Total cost = (Fixed cost + Variable cost)/Total Qty</a:t>
            </a:r>
            <a:endParaRPr lang="el-GR" b="1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Οριακό κόστος</a:t>
            </a:r>
            <a:endParaRPr lang="en-US" sz="2800" b="1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pPr lvl="1"/>
            <a:r>
              <a:rPr lang="en-US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Marginal cost = </a:t>
            </a: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Δ(</a:t>
            </a:r>
            <a:r>
              <a:rPr lang="en-US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Variable cost</a:t>
            </a: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)/Δ(</a:t>
            </a:r>
            <a:r>
              <a:rPr lang="en-US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Quantity)</a:t>
            </a:r>
            <a:endParaRPr lang="el-GR" b="1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Καμπύλες μέσου &amp; οριακού κόστους</a:t>
            </a:r>
          </a:p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Το κόστος παραγωγής στη μακροχρόνια περίοδο</a:t>
            </a:r>
          </a:p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Οικονομίες και </a:t>
            </a:r>
            <a:r>
              <a:rPr lang="el-GR" sz="2800" b="1" dirty="0" err="1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αντιοικονομίες</a:t>
            </a:r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 κλίμακας</a:t>
            </a:r>
          </a:p>
          <a:p>
            <a:pPr lvl="1"/>
            <a:endParaRPr lang="el-GR" sz="2800" b="1" dirty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</p:txBody>
      </p:sp>
      <p:sp>
        <p:nvSpPr>
          <p:cNvPr id="5" name="1 - Τίτλος"/>
          <p:cNvSpPr txBox="1">
            <a:spLocks/>
          </p:cNvSpPr>
          <p:nvPr/>
        </p:nvSpPr>
        <p:spPr>
          <a:xfrm>
            <a:off x="214282" y="704088"/>
            <a:ext cx="8929718" cy="115327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ΚΕΦΑΛΑΙΟ 2</a:t>
            </a:r>
            <a:r>
              <a:rPr kumimoji="0" lang="el-GR" sz="2800" b="1" i="0" u="none" strike="noStrike" kern="1200" cap="none" spc="0" normalizeH="0" baseline="3000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Ο</a:t>
            </a:r>
            <a:r>
              <a:rPr kumimoji="0" lang="el-GR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 : Η ΠΑΡΑΓΩΓΗ ΤΗΣ ΕΠΙΧΕΙΡΗΣΗΣ &amp; ΤΟ ΚΟΣΤΟΣ</a:t>
            </a:r>
            <a:endParaRPr kumimoji="0" lang="el-GR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04088"/>
            <a:ext cx="8543956" cy="1153276"/>
          </a:xfrm>
        </p:spPr>
        <p:txBody>
          <a:bodyPr>
            <a:normAutofit/>
          </a:bodyPr>
          <a:lstStyle/>
          <a:p>
            <a:r>
              <a:rPr lang="el-GR" sz="2800" b="1" dirty="0">
                <a:cs typeface="Times New Roman" pitchFamily="18" charset="0"/>
              </a:rPr>
              <a:t>ΚΕΦΑΛΑΙΟ </a:t>
            </a:r>
            <a:r>
              <a:rPr lang="el-GR" sz="2800" b="1" dirty="0" smtClean="0">
                <a:cs typeface="Times New Roman" pitchFamily="18" charset="0"/>
              </a:rPr>
              <a:t>3</a:t>
            </a:r>
            <a:r>
              <a:rPr lang="el-GR" sz="2800" b="1" baseline="30000" dirty="0" smtClean="0">
                <a:cs typeface="Times New Roman" pitchFamily="18" charset="0"/>
              </a:rPr>
              <a:t>Ο</a:t>
            </a:r>
            <a:r>
              <a:rPr lang="el-GR" sz="2800" b="1" dirty="0" smtClean="0">
                <a:cs typeface="Times New Roman" pitchFamily="18" charset="0"/>
              </a:rPr>
              <a:t> </a:t>
            </a:r>
            <a:r>
              <a:rPr lang="el-GR" sz="2800" b="1" dirty="0">
                <a:cs typeface="Times New Roman" pitchFamily="18" charset="0"/>
              </a:rPr>
              <a:t>: </a:t>
            </a:r>
            <a:r>
              <a:rPr lang="el-GR" sz="2800" b="1" dirty="0" smtClean="0">
                <a:cs typeface="Times New Roman" pitchFamily="18" charset="0"/>
              </a:rPr>
              <a:t>ΟΙΚΟΝΟΜΙΚΗ ΕΠΙΧΕΙΡΗΣΕΩΝ</a:t>
            </a:r>
            <a:endParaRPr lang="el-GR" sz="2800" b="1" dirty="0"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 vert="horz">
            <a:normAutofit fontScale="77500" lnSpcReduction="20000"/>
          </a:bodyPr>
          <a:lstStyle/>
          <a:p>
            <a:r>
              <a:rPr lang="el-GR" sz="30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Έννοια της Οικονομικής Μονάδας</a:t>
            </a:r>
          </a:p>
          <a:p>
            <a:r>
              <a:rPr lang="el-GR" sz="30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Έννοια της Επιχείρησης</a:t>
            </a:r>
          </a:p>
          <a:p>
            <a:r>
              <a:rPr lang="el-GR" sz="30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Συστατικά μέρη μιας οικονομικής μονάδας</a:t>
            </a:r>
          </a:p>
          <a:p>
            <a:pPr lvl="1"/>
            <a:r>
              <a:rPr lang="el-GR" sz="28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Διαδικασία εφοδιασμού (προμήθεια πρώτων υλών, αναλώσιμα)</a:t>
            </a:r>
          </a:p>
          <a:p>
            <a:pPr lvl="1"/>
            <a:r>
              <a:rPr lang="el-GR" sz="28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Παραγωγική Διαδικασία (μετασχηματισμός)</a:t>
            </a:r>
          </a:p>
          <a:p>
            <a:pPr lvl="1"/>
            <a:r>
              <a:rPr lang="el-GR" sz="30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Διαδικασία αποθήκευσης (παραγωγικοί συντελεστές αποθέματα)</a:t>
            </a:r>
          </a:p>
          <a:p>
            <a:pPr lvl="1"/>
            <a:r>
              <a:rPr lang="el-GR" sz="30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Διαδικασία συντήρησης (επαναφορά παγίων στην αρχική τους αξία)</a:t>
            </a:r>
          </a:p>
          <a:p>
            <a:pPr lvl="1"/>
            <a:r>
              <a:rPr lang="el-GR" sz="30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Διαδικασία διάθεσης (διανομή &amp; πωλήσεις)</a:t>
            </a:r>
          </a:p>
          <a:p>
            <a:pPr lvl="1"/>
            <a:r>
              <a:rPr lang="el-GR" sz="30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Χρηματοοικονομική λειτουργία (εξεύρεση κεφαλαίων)</a:t>
            </a:r>
          </a:p>
          <a:p>
            <a:pPr lvl="1"/>
            <a:r>
              <a:rPr lang="el-GR" sz="30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Διοικητικό-λογιστική διαδικασία (ανάπτυξη μεθόδων- στρατηγικές)</a:t>
            </a:r>
          </a:p>
          <a:p>
            <a:pPr lvl="1"/>
            <a:endParaRPr lang="el-GR" sz="2800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pPr lvl="1"/>
            <a:endParaRPr lang="el-GR" sz="2800" b="1" dirty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57158" y="785794"/>
            <a:ext cx="8543956" cy="510334"/>
          </a:xfrm>
        </p:spPr>
        <p:txBody>
          <a:bodyPr>
            <a:normAutofit/>
          </a:bodyPr>
          <a:lstStyle/>
          <a:p>
            <a:pPr algn="ctr"/>
            <a:r>
              <a:rPr lang="el-GR" sz="2800" b="1" dirty="0">
                <a:cs typeface="Times New Roman" pitchFamily="18" charset="0"/>
              </a:rPr>
              <a:t>ΚΕΦΑΛΑΙΟ </a:t>
            </a:r>
            <a:r>
              <a:rPr lang="el-GR" sz="2800" b="1" dirty="0" smtClean="0">
                <a:cs typeface="Times New Roman" pitchFamily="18" charset="0"/>
              </a:rPr>
              <a:t>3</a:t>
            </a:r>
            <a:r>
              <a:rPr lang="el-GR" sz="2800" b="1" baseline="30000" dirty="0" smtClean="0">
                <a:cs typeface="Times New Roman" pitchFamily="18" charset="0"/>
              </a:rPr>
              <a:t>Ο</a:t>
            </a:r>
            <a:r>
              <a:rPr lang="el-GR" sz="2800" b="1" dirty="0" smtClean="0">
                <a:cs typeface="Times New Roman" pitchFamily="18" charset="0"/>
              </a:rPr>
              <a:t> </a:t>
            </a:r>
            <a:r>
              <a:rPr lang="el-GR" sz="2800" b="1" dirty="0">
                <a:cs typeface="Times New Roman" pitchFamily="18" charset="0"/>
              </a:rPr>
              <a:t>: </a:t>
            </a:r>
            <a:r>
              <a:rPr lang="el-GR" sz="2800" b="1" dirty="0" smtClean="0">
                <a:cs typeface="Times New Roman" pitchFamily="18" charset="0"/>
              </a:rPr>
              <a:t>ΟΙΚΟΝΟΜΙΚΗ ΕΠΙΧΕΙΡΗΣΕΩΝ</a:t>
            </a:r>
            <a:endParaRPr lang="el-GR" sz="2800" b="1" dirty="0"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28596" y="1571612"/>
            <a:ext cx="8472518" cy="4389120"/>
          </a:xfrm>
        </p:spPr>
        <p:txBody>
          <a:bodyPr vert="horz">
            <a:normAutofit fontScale="92500" lnSpcReduction="20000"/>
          </a:bodyPr>
          <a:lstStyle/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Συντελεστές παραγωγής (φύση, εργασία, κεφάλαιο)</a:t>
            </a:r>
          </a:p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Κατηγορίες Οικονομικών Μονάδων</a:t>
            </a:r>
          </a:p>
          <a:p>
            <a:pPr lvl="1"/>
            <a:r>
              <a:rPr lang="el-GR" sz="26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Το αντικείμενο ασχολίας</a:t>
            </a:r>
          </a:p>
          <a:p>
            <a:pPr lvl="1"/>
            <a:r>
              <a:rPr lang="el-GR" sz="26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Το μέγεθος</a:t>
            </a:r>
          </a:p>
          <a:p>
            <a:pPr lvl="1"/>
            <a:r>
              <a:rPr lang="el-GR" sz="26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Η ιδιότητα του φορέα</a:t>
            </a:r>
          </a:p>
          <a:p>
            <a:pPr lvl="1"/>
            <a:r>
              <a:rPr lang="el-GR" sz="26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Ο επιδιωκόμενος σκοπός</a:t>
            </a:r>
            <a:endParaRPr lang="el-GR" sz="2800" b="1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Διακρίσεις ιδιωτικών επιχειρήσεων </a:t>
            </a:r>
            <a:r>
              <a:rPr lang="el-GR" sz="19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(ΑΤΟΜΙΚΗ,ΟΕ, ΑΕ,ΕΠΕ,ΕΕ,ΣΥΝ)</a:t>
            </a:r>
            <a:endParaRPr lang="el-GR" sz="2800" b="1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Λογιστικές εκθέσεις και λογιστικές καταστάσεις</a:t>
            </a:r>
          </a:p>
          <a:p>
            <a:pPr lvl="1"/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Ισολογισμός Επιχείρησης</a:t>
            </a:r>
          </a:p>
          <a:p>
            <a:pPr lvl="1"/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Κατάσταση Αποτελεσμάτων Χρήσης</a:t>
            </a:r>
          </a:p>
          <a:p>
            <a:pPr lvl="1"/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Πίνακας Διανομής</a:t>
            </a:r>
          </a:p>
          <a:p>
            <a:endParaRPr lang="el-GR" sz="3000" b="1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pPr lvl="1"/>
            <a:endParaRPr lang="el-GR" sz="2800" b="1" dirty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04088"/>
            <a:ext cx="8543956" cy="1153276"/>
          </a:xfrm>
        </p:spPr>
        <p:txBody>
          <a:bodyPr>
            <a:normAutofit/>
          </a:bodyPr>
          <a:lstStyle/>
          <a:p>
            <a:r>
              <a:rPr lang="el-GR" sz="2800" b="1" dirty="0">
                <a:cs typeface="Times New Roman" pitchFamily="18" charset="0"/>
              </a:rPr>
              <a:t>ΚΕΦΑΛΑΙΟ </a:t>
            </a:r>
            <a:r>
              <a:rPr lang="el-GR" sz="2800" b="1" dirty="0" smtClean="0">
                <a:cs typeface="Times New Roman" pitchFamily="18" charset="0"/>
              </a:rPr>
              <a:t>3</a:t>
            </a:r>
            <a:r>
              <a:rPr lang="el-GR" sz="2800" b="1" baseline="30000" dirty="0" smtClean="0">
                <a:cs typeface="Times New Roman" pitchFamily="18" charset="0"/>
              </a:rPr>
              <a:t>Ο</a:t>
            </a:r>
            <a:r>
              <a:rPr lang="el-GR" sz="2800" b="1" dirty="0" smtClean="0">
                <a:cs typeface="Times New Roman" pitchFamily="18" charset="0"/>
              </a:rPr>
              <a:t> </a:t>
            </a:r>
            <a:r>
              <a:rPr lang="el-GR" sz="2800" b="1" dirty="0">
                <a:cs typeface="Times New Roman" pitchFamily="18" charset="0"/>
              </a:rPr>
              <a:t>: </a:t>
            </a:r>
            <a:r>
              <a:rPr lang="el-GR" sz="2800" b="1" dirty="0" smtClean="0">
                <a:cs typeface="Times New Roman" pitchFamily="18" charset="0"/>
              </a:rPr>
              <a:t>ΟΙΚΟΝΟΜΙΚΗ ΕΠΙΧΕΙΡΗΣΕΩΝ</a:t>
            </a:r>
            <a:endParaRPr lang="el-GR" sz="2800" b="1" dirty="0"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 vert="horz">
            <a:normAutofit fontScale="70000" lnSpcReduction="20000"/>
          </a:bodyPr>
          <a:lstStyle/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Χρηματοοικονομική Ανάλυση Επιχείρησης</a:t>
            </a:r>
          </a:p>
          <a:p>
            <a:pPr lvl="1"/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Έννοια και σκοπός χρηματοοικονομικής ανάλυσης</a:t>
            </a:r>
          </a:p>
          <a:p>
            <a:pPr lvl="1"/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Αριθμοδείκτες</a:t>
            </a:r>
          </a:p>
          <a:p>
            <a:pPr lvl="1"/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Κατηγορίες Αριθμοδεικτών</a:t>
            </a:r>
          </a:p>
          <a:p>
            <a:pPr lvl="2" algn="just">
              <a:lnSpc>
                <a:spcPct val="150000"/>
              </a:lnSpc>
              <a:defRPr/>
            </a:pP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Δείκτες χρηματοοικονομικής μόχλευσης (ή δείκτες χρέους ή δείκτες βιωσιμότητας) &amp; δείκτες περιουσιακής διάρθρωσης (ή διάρθρωσης κεφαλαίων) [</a:t>
            </a:r>
            <a:r>
              <a:rPr lang="en-US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viability</a:t>
            </a: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 (</a:t>
            </a:r>
            <a:r>
              <a:rPr lang="en-US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or leverage</a:t>
            </a: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) </a:t>
            </a:r>
            <a:r>
              <a:rPr lang="en-US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ratios</a:t>
            </a: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 &amp; </a:t>
            </a:r>
            <a:r>
              <a:rPr lang="en-US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capital structure ratios</a:t>
            </a: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]</a:t>
            </a:r>
          </a:p>
          <a:p>
            <a:pPr lvl="2" algn="just">
              <a:lnSpc>
                <a:spcPct val="150000"/>
              </a:lnSpc>
              <a:defRPr/>
            </a:pP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Δείκτες αποδοτικότητας ή δείκτες αποτελέσματος [</a:t>
            </a:r>
            <a:r>
              <a:rPr lang="en-US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profitability ratios</a:t>
            </a: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]</a:t>
            </a:r>
          </a:p>
          <a:p>
            <a:pPr lvl="2" algn="just">
              <a:lnSpc>
                <a:spcPct val="150000"/>
              </a:lnSpc>
              <a:defRPr/>
            </a:pP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Δείκτες δραστηριότητας [</a:t>
            </a:r>
            <a:r>
              <a:rPr lang="en-US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activity ratios</a:t>
            </a: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]</a:t>
            </a:r>
          </a:p>
          <a:p>
            <a:pPr lvl="2" algn="just">
              <a:lnSpc>
                <a:spcPct val="150000"/>
              </a:lnSpc>
              <a:defRPr/>
            </a:pP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Δείκτες αγοραίας αξίας ή δείκτες αποτίμησης ή επενδυτικοί δείκτες [</a:t>
            </a:r>
            <a:r>
              <a:rPr lang="en-US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investment ratios</a:t>
            </a: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] </a:t>
            </a:r>
          </a:p>
          <a:p>
            <a:pPr lvl="2" algn="just">
              <a:lnSpc>
                <a:spcPct val="150000"/>
              </a:lnSpc>
              <a:defRPr/>
            </a:pP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Δείκτες ρευστότητας [</a:t>
            </a:r>
            <a:r>
              <a:rPr lang="en-US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liquidity ratios</a:t>
            </a: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]</a:t>
            </a:r>
          </a:p>
          <a:p>
            <a:pPr lvl="2"/>
            <a:endParaRPr lang="el-GR" b="1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Στρατηγικές επιχειρήσεων</a:t>
            </a:r>
          </a:p>
          <a:p>
            <a:endParaRPr lang="el-GR" sz="3000" b="1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pPr lvl="1"/>
            <a:endParaRPr lang="el-GR" sz="2800" b="1" dirty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04088"/>
            <a:ext cx="8543956" cy="1153276"/>
          </a:xfrm>
        </p:spPr>
        <p:txBody>
          <a:bodyPr>
            <a:normAutofit/>
          </a:bodyPr>
          <a:lstStyle/>
          <a:p>
            <a:r>
              <a:rPr lang="el-GR" sz="2800" b="1" dirty="0">
                <a:cs typeface="Times New Roman" pitchFamily="18" charset="0"/>
              </a:rPr>
              <a:t>ΚΕΦΑΛΑΙΟ </a:t>
            </a:r>
            <a:r>
              <a:rPr lang="el-GR" sz="2800" b="1" dirty="0" smtClean="0">
                <a:cs typeface="Times New Roman" pitchFamily="18" charset="0"/>
              </a:rPr>
              <a:t>3</a:t>
            </a:r>
            <a:r>
              <a:rPr lang="el-GR" sz="2800" b="1" baseline="30000" dirty="0" smtClean="0">
                <a:cs typeface="Times New Roman" pitchFamily="18" charset="0"/>
              </a:rPr>
              <a:t>Ο</a:t>
            </a:r>
            <a:r>
              <a:rPr lang="el-GR" sz="2800" b="1" dirty="0" smtClean="0">
                <a:cs typeface="Times New Roman" pitchFamily="18" charset="0"/>
              </a:rPr>
              <a:t> </a:t>
            </a:r>
            <a:r>
              <a:rPr lang="el-GR" sz="2800" b="1" dirty="0">
                <a:cs typeface="Times New Roman" pitchFamily="18" charset="0"/>
              </a:rPr>
              <a:t>: </a:t>
            </a:r>
            <a:r>
              <a:rPr lang="el-GR" sz="2800" b="1" dirty="0" smtClean="0">
                <a:cs typeface="Times New Roman" pitchFamily="18" charset="0"/>
              </a:rPr>
              <a:t>ΟΙΚΟΝΟΜΙΚΗ ΕΠΙΧΕΙΡΗΣΕΩΝ</a:t>
            </a:r>
            <a:endParaRPr lang="el-GR" sz="2800" b="1" dirty="0"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 vert="horz">
            <a:normAutofit/>
          </a:bodyPr>
          <a:lstStyle/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Στρατηγικές επιχειρήσεων</a:t>
            </a:r>
          </a:p>
          <a:p>
            <a:pPr marL="731520" lvl="1" indent="-256032">
              <a:defRPr/>
            </a:pP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Στρατηγικές Σταθερότητας (</a:t>
            </a:r>
            <a:r>
              <a:rPr lang="en-US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Stability/Consolidation)</a:t>
            </a:r>
          </a:p>
          <a:p>
            <a:pPr marL="731520" lvl="1" indent="-256032">
              <a:defRPr/>
            </a:pP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Στρατηγικές Ανάπτυξης (</a:t>
            </a:r>
            <a:r>
              <a:rPr lang="en-US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Growth)</a:t>
            </a:r>
          </a:p>
          <a:p>
            <a:pPr marL="731520" lvl="1" indent="-256032">
              <a:defRPr/>
            </a:pP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Στρατηγικές Διάσωσης / Αναστροφής (</a:t>
            </a:r>
            <a:r>
              <a:rPr lang="el-GR" b="1" dirty="0" err="1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Turnaround</a:t>
            </a:r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)</a:t>
            </a:r>
          </a:p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Ανάλυση PEST </a:t>
            </a:r>
          </a:p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Ανάλυση SWOT</a:t>
            </a:r>
          </a:p>
          <a:p>
            <a:r>
              <a:rPr lang="en-US" sz="30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Case Studies</a:t>
            </a:r>
            <a:endParaRPr lang="el-GR" sz="3000" b="1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pPr lvl="1"/>
            <a:endParaRPr lang="el-GR" sz="2800" b="1" dirty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04088"/>
            <a:ext cx="8543956" cy="1153276"/>
          </a:xfrm>
        </p:spPr>
        <p:txBody>
          <a:bodyPr>
            <a:normAutofit/>
          </a:bodyPr>
          <a:lstStyle/>
          <a:p>
            <a:r>
              <a:rPr lang="el-GR" sz="2800" b="1" dirty="0">
                <a:cs typeface="Times New Roman" pitchFamily="18" charset="0"/>
              </a:rPr>
              <a:t>ΚΕΦΑΛΑΙΟ </a:t>
            </a:r>
            <a:r>
              <a:rPr lang="el-GR" sz="2800" b="1" dirty="0" smtClean="0">
                <a:cs typeface="Times New Roman" pitchFamily="18" charset="0"/>
              </a:rPr>
              <a:t>4</a:t>
            </a:r>
            <a:r>
              <a:rPr lang="el-GR" sz="2800" b="1" baseline="30000" dirty="0" smtClean="0">
                <a:cs typeface="Times New Roman" pitchFamily="18" charset="0"/>
              </a:rPr>
              <a:t>Ο</a:t>
            </a:r>
            <a:r>
              <a:rPr lang="el-GR" sz="2800" b="1" dirty="0" smtClean="0">
                <a:cs typeface="Times New Roman" pitchFamily="18" charset="0"/>
              </a:rPr>
              <a:t> </a:t>
            </a:r>
            <a:r>
              <a:rPr lang="el-GR" sz="2800" b="1" dirty="0">
                <a:cs typeface="Times New Roman" pitchFamily="18" charset="0"/>
              </a:rPr>
              <a:t>: </a:t>
            </a:r>
            <a:r>
              <a:rPr lang="el-GR" sz="2800" b="1" dirty="0" smtClean="0">
                <a:cs typeface="Times New Roman" pitchFamily="18" charset="0"/>
              </a:rPr>
              <a:t>ΧΡΗΜΑΤΟΟΙΚΟΝΟΜΙΚΗ ΛΕΙΤΟΥΡΓΙΑ</a:t>
            </a:r>
            <a:endParaRPr lang="el-GR" sz="2800" b="1" dirty="0"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 vert="horz">
            <a:normAutofit/>
          </a:bodyPr>
          <a:lstStyle/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Η χρηματοοικονομική λειτουργία της επιχείρησης</a:t>
            </a:r>
          </a:p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Ο στόχος της χρηματοοικονομικής διοίκησης</a:t>
            </a:r>
          </a:p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Το χρηματοοικονομικό περιβάλλον της επιχείρησης</a:t>
            </a:r>
          </a:p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Επένδυση</a:t>
            </a:r>
          </a:p>
          <a:p>
            <a:pPr lvl="1"/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Κριτήρια Επενδύσεων</a:t>
            </a:r>
          </a:p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Χρηματοοικονομικές  Αγορές</a:t>
            </a:r>
          </a:p>
          <a:p>
            <a:endParaRPr lang="el-GR" sz="3000" b="1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pPr lvl="1"/>
            <a:endParaRPr lang="el-GR" sz="2800" b="1" dirty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04088"/>
            <a:ext cx="8543956" cy="1153276"/>
          </a:xfrm>
        </p:spPr>
        <p:txBody>
          <a:bodyPr>
            <a:normAutofit/>
          </a:bodyPr>
          <a:lstStyle/>
          <a:p>
            <a:r>
              <a:rPr lang="el-GR" sz="2800" b="1" dirty="0">
                <a:cs typeface="Times New Roman" pitchFamily="18" charset="0"/>
              </a:rPr>
              <a:t>ΚΕΦΑΛΑΙΟ </a:t>
            </a:r>
            <a:r>
              <a:rPr lang="el-GR" sz="2800" b="1" dirty="0" smtClean="0">
                <a:cs typeface="Times New Roman" pitchFamily="18" charset="0"/>
              </a:rPr>
              <a:t>4</a:t>
            </a:r>
            <a:r>
              <a:rPr lang="el-GR" sz="2800" b="1" baseline="30000" dirty="0" smtClean="0">
                <a:cs typeface="Times New Roman" pitchFamily="18" charset="0"/>
              </a:rPr>
              <a:t>Ο</a:t>
            </a:r>
            <a:r>
              <a:rPr lang="el-GR" sz="2800" b="1" dirty="0" smtClean="0">
                <a:cs typeface="Times New Roman" pitchFamily="18" charset="0"/>
              </a:rPr>
              <a:t> </a:t>
            </a:r>
            <a:r>
              <a:rPr lang="el-GR" sz="2800" b="1" dirty="0">
                <a:cs typeface="Times New Roman" pitchFamily="18" charset="0"/>
              </a:rPr>
              <a:t>: </a:t>
            </a:r>
            <a:r>
              <a:rPr lang="el-GR" sz="2800" b="1" dirty="0" smtClean="0">
                <a:cs typeface="Times New Roman" pitchFamily="18" charset="0"/>
              </a:rPr>
              <a:t>ΧΡΗΜΑΤΟΟΙΚΟΝΟΜΙΚΗ ΛΕΙΤΟΥΡΓΙΑ</a:t>
            </a:r>
            <a:endParaRPr lang="el-GR" sz="2800" b="1" dirty="0"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 vert="horz">
            <a:normAutofit/>
          </a:bodyPr>
          <a:lstStyle/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Κατηγορίες Χρηματοδότησης</a:t>
            </a:r>
          </a:p>
          <a:p>
            <a:pPr lvl="1"/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Άμεση Χρηματοδότηση</a:t>
            </a:r>
          </a:p>
          <a:p>
            <a:pPr lvl="1"/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Έμμεση Χρηματοδότηση</a:t>
            </a:r>
          </a:p>
          <a:p>
            <a:pPr lvl="1"/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Αγορά χρήματος</a:t>
            </a:r>
          </a:p>
          <a:p>
            <a:pPr lvl="1"/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Αγορά κεφαλαίου</a:t>
            </a:r>
          </a:p>
          <a:p>
            <a:r>
              <a:rPr lang="el-GR" sz="2800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Χρηματοοικονομική Αξιολόγηση Επενδύσεων</a:t>
            </a:r>
          </a:p>
          <a:p>
            <a:pPr lvl="1"/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Ο πίνακας ταμειακών ροών</a:t>
            </a:r>
          </a:p>
          <a:p>
            <a:pPr lvl="1"/>
            <a:r>
              <a:rPr lang="el-GR" b="1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Τα μεγέθη του πίνακα των ταμειακών ροών</a:t>
            </a:r>
          </a:p>
          <a:p>
            <a:endParaRPr lang="el-GR" sz="2800" b="1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endParaRPr lang="el-GR" sz="3000" b="1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pPr lvl="1"/>
            <a:endParaRPr lang="el-GR" sz="2800" b="1" dirty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0034" y="2928934"/>
            <a:ext cx="7772400" cy="1362456"/>
          </a:xfrm>
        </p:spPr>
        <p:txBody>
          <a:bodyPr/>
          <a:lstStyle/>
          <a:p>
            <a:pPr algn="ctr"/>
            <a:r>
              <a:rPr lang="el-GR" dirty="0" smtClean="0"/>
              <a:t>Τέλος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71472" y="4429132"/>
            <a:ext cx="7772400" cy="1509712"/>
          </a:xfrm>
          <a:ln>
            <a:noFill/>
          </a:ln>
        </p:spPr>
        <p:txBody>
          <a:bodyPr vert="horz" lIns="0" t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/>
          <a:p>
            <a:pPr algn="ctr">
              <a:spcBef>
                <a:spcPct val="0"/>
              </a:spcBef>
              <a:buClrTx/>
              <a:buSzTx/>
              <a:defRPr/>
            </a:pPr>
            <a:r>
              <a:rPr lang="el-GR" sz="3200" b="1" dirty="0" smtClean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Εισαγωγικού  Μαθήματος</a:t>
            </a:r>
            <a:endParaRPr lang="el-GR" sz="3200" b="1" dirty="0">
              <a:ln w="635">
                <a:noFill/>
              </a:ln>
              <a:solidFill>
                <a:schemeClr val="accent4">
                  <a:tint val="90000"/>
                  <a:satMod val="125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Ροή">
  <a:themeElements>
    <a:clrScheme name="Ροή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Ροή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Ροή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2427</TotalTime>
  <Words>504</Words>
  <Application>Microsoft Office PowerPoint</Application>
  <PresentationFormat>On-screen Show (4:3)</PresentationFormat>
  <Paragraphs>112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Ροή</vt:lpstr>
      <vt:lpstr>ΕΙΣΑΓΩΓΙΚΟ ΜΑΘΗΜΑ</vt:lpstr>
      <vt:lpstr>ΚΕΦΑΛΑΙΟ 1Ο : ΒΑΣΙΚΕΣ ΟΙΚΟΝΟΜΙΚΕΣ ΕΝΝΟΙΕΣ</vt:lpstr>
      <vt:lpstr>ΚΕΦΑΛΑΙΟ 2Ο : Η ΠΑΡΑΓΩΓΗ ΤΗΣ ΕΠΙΧΕΙΡΗΣΗΣ &amp; ΤΟ ΚΟΣΤΟΣ</vt:lpstr>
      <vt:lpstr>PowerPoint Presentation</vt:lpstr>
      <vt:lpstr>ΚΕΦΑΛΑΙΟ 3Ο : ΟΙΚΟΝΟΜΙΚΗ ΕΠΙΧΕΙΡΗΣΕΩΝ</vt:lpstr>
      <vt:lpstr>ΚΕΦΑΛΑΙΟ 3Ο : ΟΙΚΟΝΟΜΙΚΗ ΕΠΙΧΕΙΡΗΣΕΩΝ</vt:lpstr>
      <vt:lpstr>ΚΕΦΑΛΑΙΟ 3Ο : ΟΙΚΟΝΟΜΙΚΗ ΕΠΙΧΕΙΡΗΣΕΩΝ</vt:lpstr>
      <vt:lpstr>ΚΕΦΑΛΑΙΟ 3Ο : ΟΙΚΟΝΟΜΙΚΗ ΕΠΙΧΕΙΡΗΣΕΩΝ</vt:lpstr>
      <vt:lpstr>ΚΕΦΑΛΑΙΟ 4Ο : ΧΡΗΜΑΤΟΟΙΚΟΝΟΜΙΚΗ ΛΕΙΤΟΥΡΓΙΑ</vt:lpstr>
      <vt:lpstr>ΚΕΦΑΛΑΙΟ 4Ο : ΧΡΗΜΑΤΟΟΙΚΟΝΟΜΙΚΗ ΛΕΙΤΟΥΡΓΙΑ</vt:lpstr>
      <vt:lpstr>Τέλος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Vivian</dc:creator>
  <cp:lastModifiedBy>Pavlidis</cp:lastModifiedBy>
  <cp:revision>100</cp:revision>
  <dcterms:created xsi:type="dcterms:W3CDTF">2012-02-27T16:16:01Z</dcterms:created>
  <dcterms:modified xsi:type="dcterms:W3CDTF">2013-02-13T18:08:37Z</dcterms:modified>
</cp:coreProperties>
</file>