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5" r:id="rId13"/>
    <p:sldId id="268" r:id="rId1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Ref idx="1002">
        <a:schemeClr val="bg2"/>
      </p:bgRef>
    </p:bg>
    <p:spTree>
      <p:nvGrpSpPr>
        <p:cNvPr id="1" name=""/>
        <p:cNvGrpSpPr/>
        <p:nvPr/>
      </p:nvGrpSpPr>
      <p:grpSpPr>
        <a:xfrm>
          <a:off x="0" y="0"/>
          <a:ext cx="0" cy="0"/>
          <a:chOff x="0" y="0"/>
          <a:chExt cx="0" cy="0"/>
        </a:xfrm>
      </p:grpSpPr>
      <p:sp>
        <p:nvSpPr>
          <p:cNvPr id="9" name="8 - Τίτλος"/>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smtClean="0"/>
              <a:t>Kλικ για επεξεργασία του τίτλου</a:t>
            </a:r>
            <a:endParaRPr kumimoji="0" lang="en-US"/>
          </a:p>
        </p:txBody>
      </p:sp>
      <p:sp>
        <p:nvSpPr>
          <p:cNvPr id="17" name="16 - Υπότιτλος"/>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30" name="29 - Θέση ημερομηνίας"/>
          <p:cNvSpPr>
            <a:spLocks noGrp="1"/>
          </p:cNvSpPr>
          <p:nvPr>
            <p:ph type="dt" sz="half" idx="10"/>
          </p:nvPr>
        </p:nvSpPr>
        <p:spPr/>
        <p:txBody>
          <a:bodyPr/>
          <a:lstStyle/>
          <a:p>
            <a:fld id="{291DB86A-F40F-4BC2-80FB-D68BF76FF8B0}" type="datetimeFigureOut">
              <a:rPr lang="el-GR" smtClean="0"/>
              <a:t>27/2/2012</a:t>
            </a:fld>
            <a:endParaRPr lang="el-GR"/>
          </a:p>
        </p:txBody>
      </p:sp>
      <p:sp>
        <p:nvSpPr>
          <p:cNvPr id="19" name="18 - Θέση υποσέλιδου"/>
          <p:cNvSpPr>
            <a:spLocks noGrp="1"/>
          </p:cNvSpPr>
          <p:nvPr>
            <p:ph type="ftr" sz="quarter" idx="11"/>
          </p:nvPr>
        </p:nvSpPr>
        <p:spPr/>
        <p:txBody>
          <a:bodyPr/>
          <a:lstStyle/>
          <a:p>
            <a:endParaRPr lang="el-GR"/>
          </a:p>
        </p:txBody>
      </p:sp>
      <p:sp>
        <p:nvSpPr>
          <p:cNvPr id="27" name="26 - Θέση αριθμού διαφάνειας"/>
          <p:cNvSpPr>
            <a:spLocks noGrp="1"/>
          </p:cNvSpPr>
          <p:nvPr>
            <p:ph type="sldNum" sz="quarter" idx="12"/>
          </p:nvPr>
        </p:nvSpPr>
        <p:spPr/>
        <p:txBody>
          <a:bodyPr/>
          <a:lstStyle/>
          <a:p>
            <a:fld id="{B8CBF158-8645-4CDA-9C72-E836781F7C3C}" type="slidenum">
              <a:rPr lang="el-GR" smtClean="0"/>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291DB86A-F40F-4BC2-80FB-D68BF76FF8B0}" type="datetimeFigureOut">
              <a:rPr lang="el-GR" smtClean="0"/>
              <a:t>27/2/2012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8CBF158-8645-4CDA-9C72-E836781F7C3C}" type="slidenum">
              <a:rPr lang="el-GR" smtClean="0"/>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291DB86A-F40F-4BC2-80FB-D68BF76FF8B0}" type="datetimeFigureOut">
              <a:rPr lang="el-GR" smtClean="0"/>
              <a:t>27/2/2012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8CBF158-8645-4CDA-9C72-E836781F7C3C}" type="slidenum">
              <a:rPr lang="el-GR" smtClean="0"/>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229600" cy="1143000"/>
          </a:xfrm>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291DB86A-F40F-4BC2-80FB-D68BF76FF8B0}" type="datetimeFigureOut">
              <a:rPr lang="el-GR" smtClean="0"/>
              <a:t>27/2/2012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B8CBF158-8645-4CDA-9C72-E836781F7C3C}" type="slidenum">
              <a:rPr lang="el-GR" smtClean="0"/>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229600" cy="1143000"/>
          </a:xfrm>
        </p:spPr>
        <p:txBody>
          <a:bodyPr tIns="45720" anchor="b"/>
          <a:lstStyle>
            <a:lvl1pPr>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p:txBody>
          <a:bodyPr/>
          <a:lstStyle/>
          <a:p>
            <a:fld id="{291DB86A-F40F-4BC2-80FB-D68BF76FF8B0}" type="datetimeFigureOut">
              <a:rPr lang="el-GR" smtClean="0"/>
              <a:t>27/2/2012</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B8CBF158-8645-4CDA-9C72-E836781F7C3C}" type="slidenum">
              <a:rPr lang="el-GR" smtClean="0"/>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291DB86A-F40F-4BC2-80FB-D68BF76FF8B0}" type="datetimeFigureOut">
              <a:rPr lang="el-GR" smtClean="0"/>
              <a:t>27/2/2012</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B8CBF158-8645-4CDA-9C72-E836781F7C3C}" type="slidenum">
              <a:rPr lang="el-GR" smtClean="0"/>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91DB86A-F40F-4BC2-80FB-D68BF76FF8B0}" type="datetimeFigureOut">
              <a:rPr lang="el-GR" smtClean="0"/>
              <a:t>27/2/2012</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B8CBF158-8645-4CDA-9C72-E836781F7C3C}"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291DB86A-F40F-4BC2-80FB-D68BF76FF8B0}" type="datetimeFigureOut">
              <a:rPr lang="el-GR" smtClean="0"/>
              <a:t>27/2/2012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B8CBF158-8645-4CDA-9C72-E836781F7C3C}" type="slidenum">
              <a:rPr lang="el-GR" smtClean="0"/>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9" name="8 - Ψαλίδισμα και στρογγύλεμα μίας γωνίας του ορθογωνίου"/>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 Ορθογώνιο τρίγωνο"/>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 Τίτλος"/>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l-GR" smtClean="0"/>
              <a:t>Kλικ για επεξεργασία του τίτλου</a:t>
            </a:r>
            <a:endParaRPr kumimoji="0" lang="en-US"/>
          </a:p>
        </p:txBody>
      </p:sp>
      <p:sp>
        <p:nvSpPr>
          <p:cNvPr id="4" name="3 - Θέση κειμένου"/>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91DB86A-F40F-4BC2-80FB-D68BF76FF8B0}" type="datetimeFigureOut">
              <a:rPr lang="el-GR" smtClean="0"/>
              <a:t>27/2/2012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a:xfrm>
            <a:off x="8077200" y="6356350"/>
            <a:ext cx="609600" cy="365125"/>
          </a:xfrm>
        </p:spPr>
        <p:txBody>
          <a:bodyPr/>
          <a:lstStyle/>
          <a:p>
            <a:fld id="{B8CBF158-8645-4CDA-9C72-E836781F7C3C}" type="slidenum">
              <a:rPr lang="el-GR" smtClean="0"/>
              <a:t>‹#›</a:t>
            </a:fld>
            <a:endParaRPr lang="el-GR"/>
          </a:p>
        </p:txBody>
      </p:sp>
      <p:sp>
        <p:nvSpPr>
          <p:cNvPr id="3" name="2 - Θέση εικόνας"/>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10" name="9 - Ελεύθερη σχεδίαση"/>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 Ελεύθερη σχεδίαση"/>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291DB86A-F40F-4BC2-80FB-D68BF76FF8B0}" type="datetimeFigureOut">
              <a:rPr lang="el-GR" smtClean="0"/>
              <a:t>27/2/2012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8CBF158-8645-4CDA-9C72-E836781F7C3C}"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914401"/>
            <a:ext cx="2057400" cy="5211763"/>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914401"/>
            <a:ext cx="6019800" cy="5211763"/>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291DB86A-F40F-4BC2-80FB-D68BF76FF8B0}" type="datetimeFigureOut">
              <a:rPr lang="el-GR" smtClean="0"/>
              <a:t>27/2/2012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8CBF158-8645-4CDA-9C72-E836781F7C3C}" type="slidenum">
              <a:rPr lang="el-GR" smtClean="0"/>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 Ελεύθερη σχεδίαση"/>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 Ελεύθερη σχεδίαση"/>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 Θέση τίτλου"/>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l-GR" smtClean="0"/>
              <a:t>Kλικ για επεξεργασία του τίτλου</a:t>
            </a:r>
            <a:endParaRPr kumimoji="0" lang="en-US"/>
          </a:p>
        </p:txBody>
      </p:sp>
      <p:sp>
        <p:nvSpPr>
          <p:cNvPr id="30" name="29 - Θέση κειμένου"/>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0" name="9 - Θέση ημερομηνίας"/>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91DB86A-F40F-4BC2-80FB-D68BF76FF8B0}" type="datetimeFigureOut">
              <a:rPr lang="el-GR" smtClean="0"/>
              <a:t>27/2/2012</a:t>
            </a:fld>
            <a:endParaRPr lang="el-GR"/>
          </a:p>
        </p:txBody>
      </p:sp>
      <p:sp>
        <p:nvSpPr>
          <p:cNvPr id="22" name="21 - Θέση υποσέλιδου"/>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l-GR"/>
          </a:p>
        </p:txBody>
      </p:sp>
      <p:sp>
        <p:nvSpPr>
          <p:cNvPr id="18" name="17 - Θέση αριθμού διαφάνειας"/>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8CBF158-8645-4CDA-9C72-E836781F7C3C}" type="slidenum">
              <a:rPr lang="el-GR" smtClean="0"/>
              <a:t>‹#›</a:t>
            </a:fld>
            <a:endParaRPr lang="el-GR"/>
          </a:p>
        </p:txBody>
      </p:sp>
      <p:grpSp>
        <p:nvGrpSpPr>
          <p:cNvPr id="2" name="1 - Ομάδα"/>
          <p:cNvGrpSpPr/>
          <p:nvPr/>
        </p:nvGrpSpPr>
        <p:grpSpPr>
          <a:xfrm>
            <a:off x="-19017" y="202408"/>
            <a:ext cx="9180548" cy="649224"/>
            <a:chOff x="-19045" y="216550"/>
            <a:chExt cx="9180548" cy="649224"/>
          </a:xfrm>
        </p:grpSpPr>
        <p:sp>
          <p:nvSpPr>
            <p:cNvPr id="12" name="11 - Ελεύθερη σχεδίαση"/>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 Ελεύθερη σχεδίαση"/>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r>
              <a:rPr lang="el-GR" b="1" dirty="0" smtClean="0">
                <a:latin typeface="Times New Roman" pitchFamily="18" charset="0"/>
                <a:cs typeface="Times New Roman" pitchFamily="18" charset="0"/>
              </a:rPr>
              <a:t>ΚΕΦΑΛΑΙΟ 1</a:t>
            </a:r>
            <a:r>
              <a:rPr lang="el-GR" b="1" baseline="30000" dirty="0" smtClean="0">
                <a:latin typeface="Times New Roman" pitchFamily="18" charset="0"/>
                <a:cs typeface="Times New Roman" pitchFamily="18" charset="0"/>
              </a:rPr>
              <a:t>Ο</a:t>
            </a:r>
            <a:endParaRPr lang="el-GR" dirty="0"/>
          </a:p>
        </p:txBody>
      </p:sp>
      <p:sp>
        <p:nvSpPr>
          <p:cNvPr id="3" name="2 - Υπότιτλος"/>
          <p:cNvSpPr>
            <a:spLocks noGrp="1"/>
          </p:cNvSpPr>
          <p:nvPr>
            <p:ph type="subTitle" idx="1"/>
          </p:nvPr>
        </p:nvSpPr>
        <p:spPr/>
        <p:txBody>
          <a:bodyPr>
            <a:normAutofit/>
          </a:bodyPr>
          <a:lstStyle/>
          <a:p>
            <a:r>
              <a:rPr lang="el-GR" sz="3600" b="1" dirty="0" smtClean="0">
                <a:latin typeface="Times New Roman" pitchFamily="18" charset="0"/>
                <a:cs typeface="Times New Roman" pitchFamily="18" charset="0"/>
              </a:rPr>
              <a:t>Βασικές </a:t>
            </a:r>
            <a:r>
              <a:rPr lang="el-GR" sz="3600" b="1" dirty="0">
                <a:latin typeface="Times New Roman" pitchFamily="18" charset="0"/>
                <a:cs typeface="Times New Roman" pitchFamily="18" charset="0"/>
              </a:rPr>
              <a:t>Οικονομικές Έννοιες</a:t>
            </a:r>
            <a:endParaRPr lang="el-GR"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b="1" dirty="0">
                <a:latin typeface="Times New Roman" pitchFamily="18" charset="0"/>
                <a:cs typeface="Times New Roman" pitchFamily="18" charset="0"/>
              </a:rPr>
              <a:t>ΚΕΦΑΛΑΙΟ 1</a:t>
            </a:r>
            <a:r>
              <a:rPr lang="el-GR" sz="3200" b="1" baseline="30000" dirty="0">
                <a:latin typeface="Times New Roman" pitchFamily="18" charset="0"/>
                <a:cs typeface="Times New Roman" pitchFamily="18" charset="0"/>
              </a:rPr>
              <a:t>Ο</a:t>
            </a:r>
            <a:r>
              <a:rPr lang="el-GR" sz="3200" b="1" dirty="0">
                <a:latin typeface="Times New Roman" pitchFamily="18" charset="0"/>
                <a:cs typeface="Times New Roman" pitchFamily="18" charset="0"/>
              </a:rPr>
              <a:t> : Βασικές Οικονομικές Έννοιες</a:t>
            </a:r>
          </a:p>
        </p:txBody>
      </p:sp>
      <p:sp>
        <p:nvSpPr>
          <p:cNvPr id="3" name="2 - Θέση περιεχομένου"/>
          <p:cNvSpPr>
            <a:spLocks noGrp="1"/>
          </p:cNvSpPr>
          <p:nvPr>
            <p:ph idx="1"/>
          </p:nvPr>
        </p:nvSpPr>
        <p:spPr/>
        <p:txBody>
          <a:bodyPr>
            <a:normAutofit/>
          </a:bodyPr>
          <a:lstStyle/>
          <a:p>
            <a:pPr algn="just">
              <a:lnSpc>
                <a:spcPct val="150000"/>
              </a:lnSpc>
            </a:pPr>
            <a:r>
              <a:rPr lang="el-GR" sz="2800" i="1" dirty="0">
                <a:latin typeface="Times New Roman" pitchFamily="18" charset="0"/>
                <a:cs typeface="Times New Roman" pitchFamily="18" charset="0"/>
              </a:rPr>
              <a:t>Οικονομική </a:t>
            </a:r>
            <a:r>
              <a:rPr lang="el-GR" sz="2800" dirty="0">
                <a:latin typeface="Times New Roman" pitchFamily="18" charset="0"/>
                <a:cs typeface="Times New Roman" pitchFamily="18" charset="0"/>
              </a:rPr>
              <a:t>είναι η μελέτη του τρόπου με τον οποίο οι άνθρωποι επιλέγουν να κατανείμουν τους σπάνιους πόρους τους. Λόγω της σπανιότητας δεν είναι δυνατόν να εκπληρωθούν όλες οι ανάγκες. Για κάθε οικονομική απόφαση πρέπει να παραιτηθούμε από κάτι για να κάνουμε κάτι άλλο.</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3600" b="1" i="1" dirty="0" smtClean="0">
                <a:latin typeface="Times New Roman" pitchFamily="18" charset="0"/>
                <a:cs typeface="Times New Roman" pitchFamily="18" charset="0"/>
              </a:rPr>
              <a:t>Σπανιότητα ή στενότητα των πόρων</a:t>
            </a:r>
            <a:r>
              <a:rPr lang="el-GR" b="1" dirty="0" smtClean="0"/>
              <a:t/>
            </a:r>
            <a:br>
              <a:rPr lang="el-GR" b="1" dirty="0" smtClean="0"/>
            </a:br>
            <a:endParaRPr lang="el-GR" dirty="0"/>
          </a:p>
        </p:txBody>
      </p:sp>
      <p:sp>
        <p:nvSpPr>
          <p:cNvPr id="3" name="2 - Θέση περιεχομένου"/>
          <p:cNvSpPr>
            <a:spLocks noGrp="1"/>
          </p:cNvSpPr>
          <p:nvPr>
            <p:ph idx="1"/>
          </p:nvPr>
        </p:nvSpPr>
        <p:spPr/>
        <p:txBody>
          <a:bodyPr>
            <a:normAutofit fontScale="92500" lnSpcReduction="20000"/>
          </a:bodyPr>
          <a:lstStyle/>
          <a:p>
            <a:pPr algn="just"/>
            <a:r>
              <a:rPr lang="el-GR" dirty="0" smtClean="0">
                <a:latin typeface="Times New Roman" pitchFamily="18" charset="0"/>
                <a:cs typeface="Times New Roman" pitchFamily="18" charset="0"/>
              </a:rPr>
              <a:t>Οι </a:t>
            </a:r>
            <a:r>
              <a:rPr lang="el-GR" dirty="0" smtClean="0">
                <a:latin typeface="Times New Roman" pitchFamily="18" charset="0"/>
                <a:cs typeface="Times New Roman" pitchFamily="18" charset="0"/>
              </a:rPr>
              <a:t>ανάγκες είναι απεριόριστες και αλλάζουν συνεχώς. Αντίθετα, οι πόροι είναι περιορισμένοι και πολλοί από αυτούς εξαντλούνται συνεχώς. Λόγω αυτής της σχετικής έλλειψης των πόρων και του απεριόριστου αριθμού των αναγκών, κάθε κοινωνία, πλούσια ή φτωχιά, αντιμετωπίζει </a:t>
            </a:r>
            <a:r>
              <a:rPr lang="el-GR" i="1" dirty="0" smtClean="0">
                <a:latin typeface="Times New Roman" pitchFamily="18" charset="0"/>
                <a:cs typeface="Times New Roman" pitchFamily="18" charset="0"/>
              </a:rPr>
              <a:t>οικονομικό πρόβλημα</a:t>
            </a:r>
            <a:r>
              <a:rPr lang="el-GR" dirty="0" smtClean="0">
                <a:latin typeface="Times New Roman" pitchFamily="18" charset="0"/>
                <a:cs typeface="Times New Roman" pitchFamily="18" charset="0"/>
              </a:rPr>
              <a:t>. </a:t>
            </a:r>
            <a:endParaRPr lang="el-GR" dirty="0" smtClean="0">
              <a:latin typeface="Times New Roman" pitchFamily="18" charset="0"/>
              <a:cs typeface="Times New Roman" pitchFamily="18" charset="0"/>
            </a:endParaRPr>
          </a:p>
          <a:p>
            <a:pPr algn="just"/>
            <a:r>
              <a:rPr lang="el-GR" dirty="0" smtClean="0">
                <a:latin typeface="Times New Roman" pitchFamily="18" charset="0"/>
                <a:cs typeface="Times New Roman" pitchFamily="18" charset="0"/>
              </a:rPr>
              <a:t>Μπροστά </a:t>
            </a:r>
            <a:r>
              <a:rPr lang="el-GR" dirty="0" smtClean="0">
                <a:latin typeface="Times New Roman" pitchFamily="18" charset="0"/>
                <a:cs typeface="Times New Roman" pitchFamily="18" charset="0"/>
              </a:rPr>
              <a:t>στο πρόβλημα αυτό, κάθε κοινωνία είναι υποχρεωμένη να </a:t>
            </a:r>
            <a:r>
              <a:rPr lang="el-GR" i="1" dirty="0" smtClean="0">
                <a:latin typeface="Times New Roman" pitchFamily="18" charset="0"/>
                <a:cs typeface="Times New Roman" pitchFamily="18" charset="0"/>
              </a:rPr>
              <a:t>επιλέξει </a:t>
            </a:r>
            <a:r>
              <a:rPr lang="el-GR" dirty="0" smtClean="0">
                <a:latin typeface="Times New Roman" pitchFamily="18" charset="0"/>
                <a:cs typeface="Times New Roman" pitchFamily="18" charset="0"/>
              </a:rPr>
              <a:t>ποιες ανάγκες θα ικανοποιηθούν και ποιες δεν θα ικανοποιηθούν. </a:t>
            </a:r>
            <a:endParaRPr lang="el-GR" dirty="0" smtClean="0">
              <a:latin typeface="Times New Roman" pitchFamily="18" charset="0"/>
              <a:cs typeface="Times New Roman" pitchFamily="18" charset="0"/>
            </a:endParaRPr>
          </a:p>
          <a:p>
            <a:pPr algn="just"/>
            <a:r>
              <a:rPr lang="el-GR" dirty="0" smtClean="0">
                <a:latin typeface="Times New Roman" pitchFamily="18" charset="0"/>
                <a:cs typeface="Times New Roman" pitchFamily="18" charset="0"/>
              </a:rPr>
              <a:t>Το </a:t>
            </a:r>
            <a:r>
              <a:rPr lang="el-GR" dirty="0" smtClean="0">
                <a:latin typeface="Times New Roman" pitchFamily="18" charset="0"/>
                <a:cs typeface="Times New Roman" pitchFamily="18" charset="0"/>
              </a:rPr>
              <a:t>οικονομικό πρόβλημα μας υποχρεώνει να κάνουμε ένα </a:t>
            </a:r>
            <a:r>
              <a:rPr lang="el-GR" i="1" dirty="0" smtClean="0">
                <a:latin typeface="Times New Roman" pitchFamily="18" charset="0"/>
                <a:cs typeface="Times New Roman" pitchFamily="18" charset="0"/>
              </a:rPr>
              <a:t>συμψηφισμό (</a:t>
            </a:r>
            <a:r>
              <a:rPr lang="el-GR" i="1" dirty="0" err="1" smtClean="0">
                <a:latin typeface="Times New Roman" pitchFamily="18" charset="0"/>
                <a:cs typeface="Times New Roman" pitchFamily="18" charset="0"/>
              </a:rPr>
              <a:t>trade</a:t>
            </a:r>
            <a:r>
              <a:rPr lang="el-GR" i="1" dirty="0" smtClean="0">
                <a:latin typeface="Times New Roman" pitchFamily="18" charset="0"/>
                <a:cs typeface="Times New Roman" pitchFamily="18" charset="0"/>
              </a:rPr>
              <a:t>-</a:t>
            </a:r>
            <a:r>
              <a:rPr lang="el-GR" i="1" dirty="0" err="1" smtClean="0">
                <a:latin typeface="Times New Roman" pitchFamily="18" charset="0"/>
                <a:cs typeface="Times New Roman" pitchFamily="18" charset="0"/>
              </a:rPr>
              <a:t>off</a:t>
            </a:r>
            <a:r>
              <a:rPr lang="el-GR" dirty="0" smtClean="0">
                <a:latin typeface="Times New Roman" pitchFamily="18" charset="0"/>
                <a:cs typeface="Times New Roman" pitchFamily="18" charset="0"/>
              </a:rPr>
              <a:t>). Η ικανοποίηση σε </a:t>
            </a:r>
            <a:r>
              <a:rPr lang="el-GR" i="1" dirty="0" smtClean="0">
                <a:latin typeface="Times New Roman" pitchFamily="18" charset="0"/>
                <a:cs typeface="Times New Roman" pitchFamily="18" charset="0"/>
              </a:rPr>
              <a:t>μεγαλύτερο </a:t>
            </a:r>
            <a:r>
              <a:rPr lang="el-GR" dirty="0" smtClean="0">
                <a:latin typeface="Times New Roman" pitchFamily="18" charset="0"/>
                <a:cs typeface="Times New Roman" pitchFamily="18" charset="0"/>
              </a:rPr>
              <a:t>βαθμό μιας ανάγκης προϋποθέτει την ικανοποίηση σε </a:t>
            </a:r>
            <a:r>
              <a:rPr lang="el-GR" i="1" dirty="0" smtClean="0">
                <a:latin typeface="Times New Roman" pitchFamily="18" charset="0"/>
                <a:cs typeface="Times New Roman" pitchFamily="18" charset="0"/>
              </a:rPr>
              <a:t>μικρότερο </a:t>
            </a:r>
            <a:r>
              <a:rPr lang="el-GR" dirty="0" smtClean="0">
                <a:latin typeface="Times New Roman" pitchFamily="18" charset="0"/>
                <a:cs typeface="Times New Roman" pitchFamily="18" charset="0"/>
              </a:rPr>
              <a:t>βαθμό κάποιας άλλης </a:t>
            </a:r>
            <a:endParaRPr lang="el-GR"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b="1" i="1" dirty="0" smtClean="0">
                <a:latin typeface="Times New Roman" pitchFamily="18" charset="0"/>
                <a:cs typeface="Times New Roman" pitchFamily="18" charset="0"/>
              </a:rPr>
              <a:t>Κόστος ευκαιρίας</a:t>
            </a:r>
            <a:endParaRPr lang="el-GR" sz="3200" dirty="0">
              <a:latin typeface="Times New Roman" pitchFamily="18" charset="0"/>
              <a:cs typeface="Times New Roman" pitchFamily="18" charset="0"/>
            </a:endParaRPr>
          </a:p>
        </p:txBody>
      </p:sp>
      <p:sp>
        <p:nvSpPr>
          <p:cNvPr id="3" name="2 - Θέση περιεχομένου"/>
          <p:cNvSpPr>
            <a:spLocks noGrp="1"/>
          </p:cNvSpPr>
          <p:nvPr>
            <p:ph idx="1"/>
          </p:nvPr>
        </p:nvSpPr>
        <p:spPr/>
        <p:txBody>
          <a:bodyPr>
            <a:normAutofit lnSpcReduction="10000"/>
          </a:bodyPr>
          <a:lstStyle/>
          <a:p>
            <a:pPr algn="just"/>
            <a:r>
              <a:rPr lang="el-GR" dirty="0" smtClean="0">
                <a:latin typeface="Times New Roman" pitchFamily="18" charset="0"/>
                <a:cs typeface="Times New Roman" pitchFamily="18" charset="0"/>
              </a:rPr>
              <a:t>Υπάρχει ένα κόστος που ονομάζεται </a:t>
            </a:r>
            <a:r>
              <a:rPr lang="el-GR" i="1" dirty="0" smtClean="0">
                <a:latin typeface="Times New Roman" pitchFamily="18" charset="0"/>
                <a:cs typeface="Times New Roman" pitchFamily="18" charset="0"/>
              </a:rPr>
              <a:t>κόστος ευκαιρίας </a:t>
            </a:r>
            <a:r>
              <a:rPr lang="el-GR" dirty="0" smtClean="0">
                <a:latin typeface="Times New Roman" pitchFamily="18" charset="0"/>
                <a:cs typeface="Times New Roman" pitchFamily="18" charset="0"/>
              </a:rPr>
              <a:t>όταν ένας πόρος, για να χρησιμοποιηθεί στην παρούσα του χρήση, πρέπει να εγκαταλείψει όλες τις καλύτερες εναλλακτικές του χρήσεις. Η αξία των αγαθών που θα παραγόταν εάν ο πόρος χρησιμοποιούταν στην καλύτερη εναλλακτική του χρήση είναι το κόστος </a:t>
            </a:r>
            <a:r>
              <a:rPr lang="el-GR" dirty="0" smtClean="0">
                <a:latin typeface="Times New Roman" pitchFamily="18" charset="0"/>
                <a:cs typeface="Times New Roman" pitchFamily="18" charset="0"/>
              </a:rPr>
              <a:t>ευκαιρίας.</a:t>
            </a:r>
          </a:p>
          <a:p>
            <a:pPr algn="just"/>
            <a:r>
              <a:rPr lang="el-GR" dirty="0" smtClean="0">
                <a:latin typeface="Times New Roman" pitchFamily="18" charset="0"/>
                <a:cs typeface="Times New Roman" pitchFamily="18" charset="0"/>
              </a:rPr>
              <a:t>Υπάρχει </a:t>
            </a:r>
            <a:r>
              <a:rPr lang="el-GR" dirty="0" smtClean="0">
                <a:latin typeface="Times New Roman" pitchFamily="18" charset="0"/>
                <a:cs typeface="Times New Roman" pitchFamily="18" charset="0"/>
              </a:rPr>
              <a:t>κόστος ευκαιρίας μόνο όταν το αγαθό ή ο πόρος χρησιμοποιείται ήδη και για να χρησιμοποιηθεί αλλού πρέπει να παραιτήσουμε την παρούσα χρήση του. Ο πόρος ή το αγαθό πρέπει να βρίσκεται ήδη σε πλήρη απασχόληση.</a:t>
            </a:r>
          </a:p>
          <a:p>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692696"/>
            <a:ext cx="8229600" cy="1143000"/>
          </a:xfrm>
        </p:spPr>
        <p:txBody>
          <a:bodyPr>
            <a:normAutofit/>
          </a:bodyPr>
          <a:lstStyle/>
          <a:p>
            <a:r>
              <a:rPr lang="el-GR" sz="3200" b="1" i="1" dirty="0" smtClean="0">
                <a:latin typeface="Times New Roman" pitchFamily="18" charset="0"/>
                <a:cs typeface="Times New Roman" pitchFamily="18" charset="0"/>
              </a:rPr>
              <a:t>Καμπύλη παραγωγικών δυνατοτήτων</a:t>
            </a:r>
            <a:endParaRPr lang="el-GR" sz="3200" dirty="0">
              <a:latin typeface="Times New Roman" pitchFamily="18" charset="0"/>
              <a:cs typeface="Times New Roman" pitchFamily="18" charset="0"/>
            </a:endParaRPr>
          </a:p>
        </p:txBody>
      </p:sp>
      <p:sp>
        <p:nvSpPr>
          <p:cNvPr id="3" name="2 - Θέση περιεχομένου"/>
          <p:cNvSpPr>
            <a:spLocks noGrp="1"/>
          </p:cNvSpPr>
          <p:nvPr>
            <p:ph idx="1"/>
          </p:nvPr>
        </p:nvSpPr>
        <p:spPr/>
        <p:txBody>
          <a:bodyPr>
            <a:normAutofit fontScale="85000" lnSpcReduction="10000"/>
          </a:bodyPr>
          <a:lstStyle/>
          <a:p>
            <a:pPr algn="just"/>
            <a:r>
              <a:rPr lang="el-GR" dirty="0" smtClean="0">
                <a:latin typeface="Times New Roman" pitchFamily="18" charset="0"/>
                <a:cs typeface="Times New Roman" pitchFamily="18" charset="0"/>
              </a:rPr>
              <a:t>Η </a:t>
            </a:r>
            <a:r>
              <a:rPr lang="el-GR" i="1" dirty="0" smtClean="0">
                <a:latin typeface="Times New Roman" pitchFamily="18" charset="0"/>
                <a:cs typeface="Times New Roman" pitchFamily="18" charset="0"/>
              </a:rPr>
              <a:t>καμπύλη παραγωγικής δυνατότητας </a:t>
            </a:r>
            <a:r>
              <a:rPr lang="el-GR" dirty="0" smtClean="0">
                <a:latin typeface="Times New Roman" pitchFamily="18" charset="0"/>
                <a:cs typeface="Times New Roman" pitchFamily="18" charset="0"/>
              </a:rPr>
              <a:t>απεικονίζει τις εναλλακτικές δυνατότητες που έχει ένα άτομο, μια επιχείρηση ή μια οικονομία να παράγει ένα συνδυασμό αγαθών εάν όλοι οι διαθέσιμοι, σπάνιοι πόροι, χρησιμοποιηθούν πλήρως και αποτελεσματικά. </a:t>
            </a:r>
            <a:endParaRPr lang="el-GR" dirty="0" smtClean="0">
              <a:latin typeface="Times New Roman" pitchFamily="18" charset="0"/>
              <a:cs typeface="Times New Roman" pitchFamily="18" charset="0"/>
            </a:endParaRPr>
          </a:p>
          <a:p>
            <a:pPr algn="just"/>
            <a:r>
              <a:rPr lang="el-GR" dirty="0" smtClean="0">
                <a:latin typeface="Times New Roman" pitchFamily="18" charset="0"/>
                <a:cs typeface="Times New Roman" pitchFamily="18" charset="0"/>
              </a:rPr>
              <a:t>Ένα </a:t>
            </a:r>
            <a:r>
              <a:rPr lang="el-GR" dirty="0" smtClean="0">
                <a:latin typeface="Times New Roman" pitchFamily="18" charset="0"/>
                <a:cs typeface="Times New Roman" pitchFamily="18" charset="0"/>
              </a:rPr>
              <a:t>αποτελεσματικό οικονομικό σύστημα λειτουργεί </a:t>
            </a:r>
            <a:r>
              <a:rPr lang="el-GR" i="1" dirty="0" smtClean="0">
                <a:latin typeface="Times New Roman" pitchFamily="18" charset="0"/>
                <a:cs typeface="Times New Roman" pitchFamily="18" charset="0"/>
              </a:rPr>
              <a:t>επί </a:t>
            </a:r>
            <a:r>
              <a:rPr lang="el-GR" dirty="0" smtClean="0">
                <a:latin typeface="Times New Roman" pitchFamily="18" charset="0"/>
                <a:cs typeface="Times New Roman" pitchFamily="18" charset="0"/>
              </a:rPr>
              <a:t>της καμπύλης παραγωγικών δυνατοτήτων. Το σύστημα αυτό επιτυγχάνει έτσι την </a:t>
            </a:r>
            <a:r>
              <a:rPr lang="el-GR" i="1" dirty="0" smtClean="0">
                <a:latin typeface="Times New Roman" pitchFamily="18" charset="0"/>
                <a:cs typeface="Times New Roman" pitchFamily="18" charset="0"/>
              </a:rPr>
              <a:t>αποτελεσματικότητα της παραγωγής </a:t>
            </a:r>
            <a:r>
              <a:rPr lang="el-GR" dirty="0" smtClean="0">
                <a:latin typeface="Times New Roman" pitchFamily="18" charset="0"/>
                <a:cs typeface="Times New Roman" pitchFamily="18" charset="0"/>
              </a:rPr>
              <a:t>(</a:t>
            </a:r>
            <a:r>
              <a:rPr lang="el-GR" i="1" dirty="0" err="1" smtClean="0">
                <a:latin typeface="Times New Roman" pitchFamily="18" charset="0"/>
                <a:cs typeface="Times New Roman" pitchFamily="18" charset="0"/>
              </a:rPr>
              <a:t>productive</a:t>
            </a:r>
            <a:r>
              <a:rPr lang="el-GR" i="1" dirty="0" smtClean="0">
                <a:latin typeface="Times New Roman" pitchFamily="18" charset="0"/>
                <a:cs typeface="Times New Roman" pitchFamily="18" charset="0"/>
              </a:rPr>
              <a:t> </a:t>
            </a:r>
            <a:r>
              <a:rPr lang="el-GR" i="1" dirty="0" err="1" smtClean="0">
                <a:latin typeface="Times New Roman" pitchFamily="18" charset="0"/>
                <a:cs typeface="Times New Roman" pitchFamily="18" charset="0"/>
              </a:rPr>
              <a:t>efficiency</a:t>
            </a:r>
            <a:r>
              <a:rPr lang="el-GR" dirty="0" smtClean="0">
                <a:latin typeface="Times New Roman" pitchFamily="18" charset="0"/>
                <a:cs typeface="Times New Roman" pitchFamily="18" charset="0"/>
              </a:rPr>
              <a:t>). </a:t>
            </a:r>
            <a:endParaRPr lang="el-GR" dirty="0" smtClean="0">
              <a:latin typeface="Times New Roman" pitchFamily="18" charset="0"/>
              <a:cs typeface="Times New Roman" pitchFamily="18" charset="0"/>
            </a:endParaRPr>
          </a:p>
          <a:p>
            <a:pPr algn="just"/>
            <a:r>
              <a:rPr lang="el-GR" i="1" dirty="0" err="1" smtClean="0">
                <a:latin typeface="Times New Roman" pitchFamily="18" charset="0"/>
                <a:cs typeface="Times New Roman" pitchFamily="18" charset="0"/>
              </a:rPr>
              <a:t>Allocative</a:t>
            </a:r>
            <a:r>
              <a:rPr lang="el-GR" dirty="0" smtClean="0">
                <a:latin typeface="Times New Roman" pitchFamily="18" charset="0"/>
                <a:cs typeface="Times New Roman" pitchFamily="18" charset="0"/>
              </a:rPr>
              <a:t> </a:t>
            </a:r>
            <a:r>
              <a:rPr lang="el-GR" i="1" dirty="0" err="1" smtClean="0">
                <a:latin typeface="Times New Roman" pitchFamily="18" charset="0"/>
                <a:cs typeface="Times New Roman" pitchFamily="18" charset="0"/>
              </a:rPr>
              <a:t>efficiency</a:t>
            </a:r>
            <a:r>
              <a:rPr lang="el-GR" i="1" dirty="0" smtClean="0">
                <a:latin typeface="Times New Roman" pitchFamily="18" charset="0"/>
                <a:cs typeface="Times New Roman" pitchFamily="18" charset="0"/>
              </a:rPr>
              <a:t> </a:t>
            </a:r>
            <a:r>
              <a:rPr lang="el-GR" dirty="0" smtClean="0">
                <a:latin typeface="Times New Roman" pitchFamily="18" charset="0"/>
                <a:cs typeface="Times New Roman" pitchFamily="18" charset="0"/>
              </a:rPr>
              <a:t>είναι επίσης σημαντική διότι όταν επιτευχθεί καμία άλλη ανακατανομή του εισοδήματος δεν μπορεί να βελτιώσει την ευημερία ενός ατόμου χωρίς να μειώσει την ευημερία ενός άλλου ατόμου στην κοινωνία. Η αποτελεσματικότητα βοηθάει στην οικονομική πρόοδο και ανάπτυξη </a:t>
            </a:r>
            <a:endParaRPr lang="el-GR"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b="1" i="1" dirty="0" smtClean="0">
                <a:latin typeface="Times New Roman" pitchFamily="18" charset="0"/>
                <a:cs typeface="Times New Roman" pitchFamily="18" charset="0"/>
              </a:rPr>
              <a:t>Καμπύλη παραγωγικών δυνατοτήτων</a:t>
            </a:r>
            <a:endParaRPr lang="el-GR" sz="3200" b="1" i="1" dirty="0">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1891343" y="2060847"/>
            <a:ext cx="5361313" cy="4263753"/>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b="1" i="1" dirty="0" smtClean="0">
                <a:latin typeface="Times New Roman" pitchFamily="18" charset="0"/>
                <a:cs typeface="Times New Roman" pitchFamily="18" charset="0"/>
              </a:rPr>
              <a:t>Καμπύλη παραγωγικών δυνατοτήτων</a:t>
            </a:r>
            <a:endParaRPr lang="el-GR" sz="3200" dirty="0"/>
          </a:p>
        </p:txBody>
      </p:sp>
      <p:sp>
        <p:nvSpPr>
          <p:cNvPr id="3" name="2 - Θέση περιεχομένου"/>
          <p:cNvSpPr>
            <a:spLocks noGrp="1"/>
          </p:cNvSpPr>
          <p:nvPr>
            <p:ph idx="1"/>
          </p:nvPr>
        </p:nvSpPr>
        <p:spPr/>
        <p:txBody>
          <a:bodyPr>
            <a:normAutofit/>
          </a:bodyPr>
          <a:lstStyle/>
          <a:p>
            <a:pPr algn="just"/>
            <a:r>
              <a:rPr lang="el-GR" dirty="0" smtClean="0">
                <a:latin typeface="Times New Roman" pitchFamily="18" charset="0"/>
                <a:cs typeface="Times New Roman" pitchFamily="18" charset="0"/>
              </a:rPr>
              <a:t>Η καμπύλη παραγωγικής δυνατότητας μετατίθεται προς τα δεξιά λόγω:</a:t>
            </a:r>
          </a:p>
          <a:p>
            <a:pPr algn="just"/>
            <a:r>
              <a:rPr lang="el-GR" dirty="0" smtClean="0">
                <a:latin typeface="Times New Roman" pitchFamily="18" charset="0"/>
                <a:cs typeface="Times New Roman" pitchFamily="18" charset="0"/>
              </a:rPr>
              <a:t>1. αυξήσεως των συντελεστών παραγωγής (επενδύσεις σε κεφαλαιουχικό εξοπλισμό, ανακάλυψη νέων πόρων, κτλ.)</a:t>
            </a:r>
          </a:p>
          <a:p>
            <a:pPr algn="just"/>
            <a:r>
              <a:rPr lang="el-GR" dirty="0" smtClean="0">
                <a:latin typeface="Times New Roman" pitchFamily="18" charset="0"/>
                <a:cs typeface="Times New Roman" pitchFamily="18" charset="0"/>
              </a:rPr>
              <a:t>2. βελτίωσης της παραγωγικότητας αυτών των συντελεστών</a:t>
            </a:r>
          </a:p>
          <a:p>
            <a:pPr algn="just"/>
            <a:r>
              <a:rPr lang="el-GR" dirty="0" smtClean="0">
                <a:latin typeface="Times New Roman" pitchFamily="18" charset="0"/>
                <a:cs typeface="Times New Roman" pitchFamily="18" charset="0"/>
              </a:rPr>
              <a:t>3. καινοτομιών στην τεχνολογία, στη διοίκηση, στο μάρκετινγκ</a:t>
            </a:r>
          </a:p>
          <a:p>
            <a:pPr algn="just"/>
            <a:r>
              <a:rPr lang="el-GR" dirty="0" smtClean="0">
                <a:latin typeface="Times New Roman" pitchFamily="18" charset="0"/>
                <a:cs typeface="Times New Roman" pitchFamily="18" charset="0"/>
              </a:rPr>
              <a:t>4. αυξήσεως του καταμερισμού εργασίας (ειδίκευση, εμπόριο, κλπ)</a:t>
            </a:r>
          </a:p>
          <a:p>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b="1" i="1" dirty="0" smtClean="0">
                <a:latin typeface="Times New Roman" pitchFamily="18" charset="0"/>
                <a:cs typeface="Times New Roman" pitchFamily="18" charset="0"/>
              </a:rPr>
              <a:t>Το οικονομικό κύκλωμα και ο ρόλος του κράτους</a:t>
            </a:r>
            <a:endParaRPr lang="el-GR" sz="3200" b="1" i="1" dirty="0">
              <a:latin typeface="Times New Roman" pitchFamily="18" charset="0"/>
              <a:cs typeface="Times New Roman" pitchFamily="18" charset="0"/>
            </a:endParaRPr>
          </a:p>
        </p:txBody>
      </p:sp>
      <p:sp>
        <p:nvSpPr>
          <p:cNvPr id="3" name="2 - Θέση περιεχομένου"/>
          <p:cNvSpPr>
            <a:spLocks noGrp="1"/>
          </p:cNvSpPr>
          <p:nvPr>
            <p:ph idx="1"/>
          </p:nvPr>
        </p:nvSpPr>
        <p:spPr>
          <a:xfrm>
            <a:off x="457200" y="1935480"/>
            <a:ext cx="8229600" cy="4733880"/>
          </a:xfrm>
        </p:spPr>
        <p:txBody>
          <a:bodyPr>
            <a:noAutofit/>
          </a:bodyPr>
          <a:lstStyle/>
          <a:p>
            <a:pPr algn="just"/>
            <a:r>
              <a:rPr lang="el-GR" sz="2000" dirty="0" smtClean="0">
                <a:latin typeface="Times New Roman" pitchFamily="18" charset="0"/>
                <a:cs typeface="Times New Roman" pitchFamily="18" charset="0"/>
              </a:rPr>
              <a:t>Η λειτουργία ενός οικονομικού συστήματος είναι μια πολύπλοκη διαδικασία, διότι τα </a:t>
            </a:r>
            <a:r>
              <a:rPr lang="el-GR" sz="2000" dirty="0" err="1" smtClean="0">
                <a:latin typeface="Times New Roman" pitchFamily="18" charset="0"/>
                <a:cs typeface="Times New Roman" pitchFamily="18" charset="0"/>
              </a:rPr>
              <a:t>οικονομούντα</a:t>
            </a:r>
            <a:r>
              <a:rPr lang="el-GR" sz="2000" dirty="0" smtClean="0">
                <a:latin typeface="Times New Roman" pitchFamily="18" charset="0"/>
                <a:cs typeface="Times New Roman" pitchFamily="18" charset="0"/>
              </a:rPr>
              <a:t> άτομα που δραστηριοποιούνται σε αυτό έχουν αντίθετα συμφέροντα μεταξύ τους. Τα </a:t>
            </a:r>
            <a:r>
              <a:rPr lang="el-GR" sz="2000" dirty="0" err="1" smtClean="0">
                <a:latin typeface="Times New Roman" pitchFamily="18" charset="0"/>
                <a:cs typeface="Times New Roman" pitchFamily="18" charset="0"/>
              </a:rPr>
              <a:t>οικονομούντα</a:t>
            </a:r>
            <a:r>
              <a:rPr lang="el-GR" sz="2000" dirty="0" smtClean="0">
                <a:latin typeface="Times New Roman" pitchFamily="18" charset="0"/>
                <a:cs typeface="Times New Roman" pitchFamily="18" charset="0"/>
              </a:rPr>
              <a:t> άτομα διακρίνονται σε νοικοκυριά (καταναλωτές) και επιχειρήσεις (παραγωγούς). Είναι φανερή η αλληλεξάρτηση μεταξύ τους αφού τα νοικοκυριά καταναλώνουν τα προϊόντα των επιχειρήσεων ενώ παράλληλα προσφέρουν την εργασία τους (και άλλους παραγωγικούς συντελεστές) σε αυτές για την παραγωγή των προϊόντων, εξασφαλίζοντας έτσι το εισόδημα που θα καταναλώσουν.</a:t>
            </a:r>
          </a:p>
          <a:p>
            <a:pPr algn="just"/>
            <a:r>
              <a:rPr lang="el-GR" sz="2000" dirty="0" smtClean="0">
                <a:latin typeface="Times New Roman" pitchFamily="18" charset="0"/>
                <a:cs typeface="Times New Roman" pitchFamily="18" charset="0"/>
              </a:rPr>
              <a:t>Η συμπεριφορά των καταναλωτών αναλύεται έγκειται στην επιδίωξη της μεγιστοποίησης της χρησιμότητάς τους βάσει του διαθέσιμου εισοδήματός τους. Οι επιχειρήσεις επιδιώκουν τη μεγιστοποίηση των κερδών τους, η οποία επιτυγχάνεται είτε με την άριστη ποσότητα παραγωγής δοθέντος του κόστους παραγωγής, είτε με την ελαχιστοποίηση του κόστους παραγωγής δοθείσας της παραγόμενης ποσότητας. </a:t>
            </a:r>
            <a:endParaRPr lang="el-GR" sz="20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3200" b="1" i="1" dirty="0" smtClean="0">
                <a:latin typeface="Times New Roman" pitchFamily="18" charset="0"/>
                <a:cs typeface="Times New Roman" pitchFamily="18" charset="0"/>
              </a:rPr>
              <a:t>Το οικονομικό κύκλωμα και ο ρόλος του κράτους</a:t>
            </a:r>
            <a:br>
              <a:rPr lang="el-GR" sz="3200" b="1" i="1" dirty="0" smtClean="0">
                <a:latin typeface="Times New Roman" pitchFamily="18" charset="0"/>
                <a:cs typeface="Times New Roman" pitchFamily="18" charset="0"/>
              </a:rPr>
            </a:br>
            <a:endParaRPr lang="el-GR" sz="3200" b="1" i="1" dirty="0">
              <a:latin typeface="Times New Roman" pitchFamily="18" charset="0"/>
              <a:cs typeface="Times New Roman" pitchFamily="18" charset="0"/>
            </a:endParaRPr>
          </a:p>
        </p:txBody>
      </p:sp>
      <p:sp>
        <p:nvSpPr>
          <p:cNvPr id="3" name="2 - Θέση περιεχομένου"/>
          <p:cNvSpPr>
            <a:spLocks noGrp="1"/>
          </p:cNvSpPr>
          <p:nvPr>
            <p:ph idx="1"/>
          </p:nvPr>
        </p:nvSpPr>
        <p:spPr/>
        <p:txBody>
          <a:bodyPr/>
          <a:lstStyle/>
          <a:p>
            <a:pPr algn="just"/>
            <a:r>
              <a:rPr lang="el-GR" dirty="0" smtClean="0">
                <a:latin typeface="Times New Roman" pitchFamily="18" charset="0"/>
                <a:cs typeface="Times New Roman" pitchFamily="18" charset="0"/>
              </a:rPr>
              <a:t>Η συμπεριφορά των καταναλωτών διαμορφώνει τη ζήτηση των αγαθών ενώ η συμπεριφορά των παραγωγών διαμορφώνει την προσφορά τους. Οι τιμές των αγαθών θα καθοριστούν στην αγορά </a:t>
            </a:r>
            <a:r>
              <a:rPr lang="el-GR" dirty="0" smtClean="0">
                <a:latin typeface="Times New Roman" pitchFamily="18" charset="0"/>
                <a:cs typeface="Times New Roman" pitchFamily="18" charset="0"/>
              </a:rPr>
              <a:t>αγαθών, όπου δραστηριοποιούνται </a:t>
            </a:r>
            <a:r>
              <a:rPr lang="el-GR" dirty="0" smtClean="0">
                <a:latin typeface="Times New Roman" pitchFamily="18" charset="0"/>
                <a:cs typeface="Times New Roman" pitchFamily="18" charset="0"/>
              </a:rPr>
              <a:t>τα </a:t>
            </a:r>
            <a:r>
              <a:rPr lang="el-GR" dirty="0" err="1" smtClean="0">
                <a:latin typeface="Times New Roman" pitchFamily="18" charset="0"/>
                <a:cs typeface="Times New Roman" pitchFamily="18" charset="0"/>
              </a:rPr>
              <a:t>οικονομούντα</a:t>
            </a:r>
            <a:r>
              <a:rPr lang="el-GR" dirty="0" smtClean="0">
                <a:latin typeface="Times New Roman" pitchFamily="18" charset="0"/>
                <a:cs typeface="Times New Roman" pitchFamily="18" charset="0"/>
              </a:rPr>
              <a:t> </a:t>
            </a:r>
            <a:r>
              <a:rPr lang="el-GR" dirty="0" smtClean="0">
                <a:latin typeface="Times New Roman" pitchFamily="18" charset="0"/>
                <a:cs typeface="Times New Roman" pitchFamily="18" charset="0"/>
              </a:rPr>
              <a:t>άτομα.</a:t>
            </a:r>
          </a:p>
          <a:p>
            <a:pPr algn="just"/>
            <a:endParaRPr lang="el-GR" dirty="0" smtClean="0">
              <a:latin typeface="Times New Roman" pitchFamily="18" charset="0"/>
              <a:cs typeface="Times New Roman" pitchFamily="18" charset="0"/>
            </a:endParaRPr>
          </a:p>
          <a:p>
            <a:pPr algn="just"/>
            <a:r>
              <a:rPr lang="el-GR" dirty="0" smtClean="0">
                <a:latin typeface="Times New Roman" pitchFamily="18" charset="0"/>
                <a:cs typeface="Times New Roman" pitchFamily="18" charset="0"/>
              </a:rPr>
              <a:t>Στο σημείο που η ζήτηση ισούται με την προσφορά, η αγορά ισορροπεί σε συγκεκριμένη τιμή και ποσότητα για κάθε αγαθό. </a:t>
            </a:r>
            <a:endParaRPr lang="el-GR"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b="1" i="1" dirty="0" smtClean="0">
                <a:latin typeface="Times New Roman" pitchFamily="18" charset="0"/>
                <a:cs typeface="Times New Roman" pitchFamily="18" charset="0"/>
              </a:rPr>
              <a:t>Το οικονομικό κύκλωμα</a:t>
            </a:r>
            <a:endParaRPr lang="el-GR" sz="3200" dirty="0"/>
          </a:p>
        </p:txBody>
      </p:sp>
      <p:pic>
        <p:nvPicPr>
          <p:cNvPr id="4" name="3 - Θέση περιεχομένου" descr="Νέα εικόνα.png"/>
          <p:cNvPicPr>
            <a:picLocks noGrp="1" noChangeAspect="1"/>
          </p:cNvPicPr>
          <p:nvPr>
            <p:ph idx="1"/>
          </p:nvPr>
        </p:nvPicPr>
        <p:blipFill>
          <a:blip r:embed="rId2" cstate="print"/>
          <a:stretch>
            <a:fillRect/>
          </a:stretch>
        </p:blipFill>
        <p:spPr>
          <a:xfrm>
            <a:off x="1824381" y="2315595"/>
            <a:ext cx="5495238" cy="3628572"/>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b="1" i="1" dirty="0" smtClean="0">
                <a:latin typeface="Times New Roman" pitchFamily="18" charset="0"/>
                <a:cs typeface="Times New Roman" pitchFamily="18" charset="0"/>
              </a:rPr>
              <a:t>Το οικονομικό κύκλωμα</a:t>
            </a:r>
            <a:endParaRPr lang="el-GR" sz="3200" dirty="0"/>
          </a:p>
        </p:txBody>
      </p:sp>
      <p:sp>
        <p:nvSpPr>
          <p:cNvPr id="3" name="2 - Θέση περιεχομένου"/>
          <p:cNvSpPr>
            <a:spLocks noGrp="1"/>
          </p:cNvSpPr>
          <p:nvPr>
            <p:ph idx="1"/>
          </p:nvPr>
        </p:nvSpPr>
        <p:spPr/>
        <p:txBody>
          <a:bodyPr>
            <a:normAutofit fontScale="85000" lnSpcReduction="20000"/>
          </a:bodyPr>
          <a:lstStyle/>
          <a:p>
            <a:pPr algn="just"/>
            <a:r>
              <a:rPr lang="el-GR" dirty="0" smtClean="0">
                <a:latin typeface="Times New Roman" pitchFamily="18" charset="0"/>
                <a:cs typeface="Times New Roman" pitchFamily="18" charset="0"/>
              </a:rPr>
              <a:t>Το οικονομικό κύκλωμα του διαγράμματος 1 αποτελεί απλούστευση της πραγματικής διαδικασίας. Μπορεί να γίνει πιο περίπλοκο αν προστεθούν η αποταμιευτική δραστηριότητα των νοικοκυριών και η παρέμβαση του κράτους. </a:t>
            </a:r>
            <a:endParaRPr lang="el-GR" dirty="0" smtClean="0">
              <a:latin typeface="Times New Roman" pitchFamily="18" charset="0"/>
              <a:cs typeface="Times New Roman" pitchFamily="18" charset="0"/>
            </a:endParaRPr>
          </a:p>
          <a:p>
            <a:pPr algn="just"/>
            <a:r>
              <a:rPr lang="el-GR" dirty="0" smtClean="0">
                <a:latin typeface="Times New Roman" pitchFamily="18" charset="0"/>
                <a:cs typeface="Times New Roman" pitchFamily="18" charset="0"/>
              </a:rPr>
              <a:t>Συνήθως </a:t>
            </a:r>
            <a:r>
              <a:rPr lang="el-GR" dirty="0" smtClean="0">
                <a:latin typeface="Times New Roman" pitchFamily="18" charset="0"/>
                <a:cs typeface="Times New Roman" pitchFamily="18" charset="0"/>
              </a:rPr>
              <a:t>τα νοικοκυριά δεν καταναλώνουν ολόκληρο το εισόδημά τους αλλά ένα μέρος τους το αποταμιεύουν. Η μείωση της κατανάλωσης από τα νοικοκυριά οδηγεί στη μείωση της παραγωγής καταναλωτικών αγαθών και αποδεσμεύει παραγωγικούς συντελεστές για να χρησιμοποιηθούν στην παραγωγή κεφαλαιούχων αγαθών4 (επενδύσεις). </a:t>
            </a:r>
            <a:endParaRPr lang="el-GR" dirty="0" smtClean="0">
              <a:latin typeface="Times New Roman" pitchFamily="18" charset="0"/>
              <a:cs typeface="Times New Roman" pitchFamily="18" charset="0"/>
            </a:endParaRPr>
          </a:p>
          <a:p>
            <a:pPr algn="just"/>
            <a:r>
              <a:rPr lang="el-GR" dirty="0" smtClean="0">
                <a:latin typeface="Times New Roman" pitchFamily="18" charset="0"/>
                <a:cs typeface="Times New Roman" pitchFamily="18" charset="0"/>
              </a:rPr>
              <a:t>Τα </a:t>
            </a:r>
            <a:r>
              <a:rPr lang="el-GR" dirty="0" smtClean="0">
                <a:latin typeface="Times New Roman" pitchFamily="18" charset="0"/>
                <a:cs typeface="Times New Roman" pitchFamily="18" charset="0"/>
              </a:rPr>
              <a:t>νοικοκυριά προσφέρουν τις αποταμιεύσεις τους στις αγορές χρήματος και κεφαλαίων (κυρίως τράπεζες και χρηματιστήριο), όπου εμφανίζεται η ζήτηση αποταμιεύσεων εκ μέρους των επιχειρήσεων (των οποίων το εισόδημα έχει μειωθεί από τη μείωση της κατανάλωσης των νοικοκυριών) </a:t>
            </a:r>
            <a:endParaRPr lang="el-GR"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b="1" i="1" dirty="0" smtClean="0">
                <a:latin typeface="Times New Roman" pitchFamily="18" charset="0"/>
                <a:cs typeface="Times New Roman" pitchFamily="18" charset="0"/>
              </a:rPr>
              <a:t>Το οικονομικό κύκλωμα</a:t>
            </a:r>
            <a:endParaRPr lang="el-GR" sz="3200" dirty="0"/>
          </a:p>
        </p:txBody>
      </p:sp>
      <p:pic>
        <p:nvPicPr>
          <p:cNvPr id="4" name="3 - Θέση περιεχομένου" descr="Νέα εικόνα (1).png"/>
          <p:cNvPicPr>
            <a:picLocks noGrp="1" noChangeAspect="1"/>
          </p:cNvPicPr>
          <p:nvPr>
            <p:ph idx="1"/>
          </p:nvPr>
        </p:nvPicPr>
        <p:blipFill>
          <a:blip r:embed="rId2" cstate="print"/>
          <a:stretch>
            <a:fillRect/>
          </a:stretch>
        </p:blipFill>
        <p:spPr>
          <a:xfrm>
            <a:off x="1824381" y="2067976"/>
            <a:ext cx="5495238" cy="412381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l-GR" dirty="0" smtClean="0"/>
              <a:t>Τέλος</a:t>
            </a:r>
            <a:endParaRPr lang="el-GR" dirty="0"/>
          </a:p>
        </p:txBody>
      </p:sp>
      <p:sp>
        <p:nvSpPr>
          <p:cNvPr id="3" name="2 - Θέση κειμένου"/>
          <p:cNvSpPr>
            <a:spLocks noGrp="1"/>
          </p:cNvSpPr>
          <p:nvPr>
            <p:ph type="body" idx="1"/>
          </p:nvPr>
        </p:nvSpPr>
        <p:spPr/>
        <p:txBody>
          <a:bodyPr>
            <a:normAutofit/>
          </a:bodyPr>
          <a:lstStyle/>
          <a:p>
            <a:pPr algn="ctr"/>
            <a:r>
              <a:rPr lang="el-GR" sz="4000" dirty="0" smtClean="0"/>
              <a:t>1</a:t>
            </a:r>
            <a:r>
              <a:rPr lang="el-GR" sz="4000" baseline="30000" dirty="0" smtClean="0"/>
              <a:t>ου</a:t>
            </a:r>
            <a:r>
              <a:rPr lang="el-GR" sz="4000" dirty="0" smtClean="0"/>
              <a:t>  Μαθήματος</a:t>
            </a:r>
            <a:endParaRPr lang="el-GR" sz="4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Ροή">
  <a:themeElements>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Ροή">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Ροή">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140</TotalTime>
  <Words>749</Words>
  <Application>Microsoft Office PowerPoint</Application>
  <PresentationFormat>Προβολή στην οθόνη (4:3)</PresentationFormat>
  <Paragraphs>37</Paragraphs>
  <Slides>13</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13</vt:i4>
      </vt:variant>
    </vt:vector>
  </HeadingPairs>
  <TitlesOfParts>
    <vt:vector size="14" baseType="lpstr">
      <vt:lpstr>Ροή</vt:lpstr>
      <vt:lpstr>ΚΕΦΑΛΑΙΟ 1Ο</vt:lpstr>
      <vt:lpstr>ΚΕΦΑΛΑΙΟ 1Ο : Βασικές Οικονομικές Έννοιες</vt:lpstr>
      <vt:lpstr>Σπανιότητα ή στενότητα των πόρων </vt:lpstr>
      <vt:lpstr>Κόστος ευκαιρίας</vt:lpstr>
      <vt:lpstr>Καμπύλη παραγωγικών δυνατοτήτων</vt:lpstr>
      <vt:lpstr>Καμπύλη παραγωγικών δυνατοτήτων</vt:lpstr>
      <vt:lpstr>Καμπύλη παραγωγικών δυνατοτήτων</vt:lpstr>
      <vt:lpstr>Το οικονομικό κύκλωμα και ο ρόλος του κράτους</vt:lpstr>
      <vt:lpstr>Το οικονομικό κύκλωμα και ο ρόλος του κράτους </vt:lpstr>
      <vt:lpstr>Το οικονομικό κύκλωμα</vt:lpstr>
      <vt:lpstr>Το οικονομικό κύκλωμα</vt:lpstr>
      <vt:lpstr>Το οικονομικό κύκλωμα</vt:lpstr>
      <vt:lpstr>Τέλος</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Vivian</dc:creator>
  <cp:lastModifiedBy>Vivian</cp:lastModifiedBy>
  <cp:revision>7</cp:revision>
  <dcterms:created xsi:type="dcterms:W3CDTF">2012-02-27T16:16:01Z</dcterms:created>
  <dcterms:modified xsi:type="dcterms:W3CDTF">2012-02-27T18:36:22Z</dcterms:modified>
</cp:coreProperties>
</file>