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58" r:id="rId5"/>
    <p:sldId id="259" r:id="rId6"/>
    <p:sldId id="261" r:id="rId7"/>
    <p:sldId id="262" r:id="rId8"/>
    <p:sldId id="263" r:id="rId9"/>
    <p:sldId id="264" r:id="rId10"/>
    <p:sldId id="266" r:id="rId11"/>
    <p:sldId id="267" r:id="rId12"/>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8" d="100"/>
          <a:sy n="58" d="100"/>
        </p:scale>
        <p:origin x="-8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Ref idx="1002">
        <a:schemeClr val="bg2"/>
      </p:bgRef>
    </p:bg>
    <p:spTree>
      <p:nvGrpSpPr>
        <p:cNvPr id="1" name=""/>
        <p:cNvGrpSpPr/>
        <p:nvPr/>
      </p:nvGrpSpPr>
      <p:grpSpPr>
        <a:xfrm>
          <a:off x="0" y="0"/>
          <a:ext cx="0" cy="0"/>
          <a:chOff x="0" y="0"/>
          <a:chExt cx="0" cy="0"/>
        </a:xfrm>
      </p:grpSpPr>
      <p:sp>
        <p:nvSpPr>
          <p:cNvPr id="9" name="8 - Τίτλος"/>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smtClean="0"/>
              <a:t>Kλικ για επεξεργασία του τίτλου</a:t>
            </a:r>
            <a:endParaRPr kumimoji="0" lang="en-US"/>
          </a:p>
        </p:txBody>
      </p:sp>
      <p:sp>
        <p:nvSpPr>
          <p:cNvPr id="17" name="16 - Υπότιτλος"/>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30" name="29 - Θέση ημερομηνίας"/>
          <p:cNvSpPr>
            <a:spLocks noGrp="1"/>
          </p:cNvSpPr>
          <p:nvPr>
            <p:ph type="dt" sz="half" idx="10"/>
          </p:nvPr>
        </p:nvSpPr>
        <p:spPr/>
        <p:txBody>
          <a:bodyPr/>
          <a:lstStyle/>
          <a:p>
            <a:fld id="{520DBBAF-793D-4FCC-A042-E6C535DB6F1E}" type="datetimeFigureOut">
              <a:rPr lang="el-GR" smtClean="0"/>
              <a:pPr/>
              <a:t>12/3/2012</a:t>
            </a:fld>
            <a:endParaRPr lang="el-GR"/>
          </a:p>
        </p:txBody>
      </p:sp>
      <p:sp>
        <p:nvSpPr>
          <p:cNvPr id="19" name="18 - Θέση υποσέλιδου"/>
          <p:cNvSpPr>
            <a:spLocks noGrp="1"/>
          </p:cNvSpPr>
          <p:nvPr>
            <p:ph type="ftr" sz="quarter" idx="11"/>
          </p:nvPr>
        </p:nvSpPr>
        <p:spPr/>
        <p:txBody>
          <a:bodyPr/>
          <a:lstStyle/>
          <a:p>
            <a:endParaRPr lang="el-GR"/>
          </a:p>
        </p:txBody>
      </p:sp>
      <p:sp>
        <p:nvSpPr>
          <p:cNvPr id="27" name="26 - Θέση αριθμού διαφάνειας"/>
          <p:cNvSpPr>
            <a:spLocks noGrp="1"/>
          </p:cNvSpPr>
          <p:nvPr>
            <p:ph type="sldNum" sz="quarter" idx="12"/>
          </p:nvPr>
        </p:nvSpPr>
        <p:spPr/>
        <p:txBody>
          <a:bodyPr/>
          <a:lstStyle/>
          <a:p>
            <a:fld id="{A3EDB380-361B-42A6-9DFC-892FD6B4B323}" type="slidenum">
              <a:rPr lang="el-GR" smtClean="0"/>
              <a:pPr/>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idx="1"/>
          </p:nvPr>
        </p:nvSpPr>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520DBBAF-793D-4FCC-A042-E6C535DB6F1E}" type="datetimeFigureOut">
              <a:rPr lang="el-GR" smtClean="0"/>
              <a:pPr/>
              <a:t>12/3/2012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3EDB380-361B-42A6-9DFC-892FD6B4B323}"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2">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520DBBAF-793D-4FCC-A042-E6C535DB6F1E}" type="datetimeFigureOut">
              <a:rPr lang="el-GR" smtClean="0"/>
              <a:pPr/>
              <a:t>12/3/2012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3EDB380-361B-42A6-9DFC-892FD6B4B323}" type="slidenum">
              <a:rPr lang="el-GR" smtClean="0"/>
              <a:pPr/>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229600" cy="1143000"/>
          </a:xfrm>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520DBBAF-793D-4FCC-A042-E6C535DB6F1E}" type="datetimeFigureOut">
              <a:rPr lang="el-GR" smtClean="0"/>
              <a:pPr/>
              <a:t>12/3/2012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A3EDB380-361B-42A6-9DFC-892FD6B4B323}"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229600" cy="1143000"/>
          </a:xfrm>
        </p:spPr>
        <p:txBody>
          <a:bodyPr tIns="45720" anchor="b"/>
          <a:lstStyle>
            <a:lvl1pPr>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6 - Θέση ημερομηνίας"/>
          <p:cNvSpPr>
            <a:spLocks noGrp="1"/>
          </p:cNvSpPr>
          <p:nvPr>
            <p:ph type="dt" sz="half" idx="10"/>
          </p:nvPr>
        </p:nvSpPr>
        <p:spPr/>
        <p:txBody>
          <a:bodyPr/>
          <a:lstStyle/>
          <a:p>
            <a:fld id="{520DBBAF-793D-4FCC-A042-E6C535DB6F1E}" type="datetimeFigureOut">
              <a:rPr lang="el-GR" smtClean="0"/>
              <a:pPr/>
              <a:t>12/3/2012</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A3EDB380-361B-42A6-9DFC-892FD6B4B323}"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520DBBAF-793D-4FCC-A042-E6C535DB6F1E}" type="datetimeFigureOut">
              <a:rPr lang="el-GR" smtClean="0"/>
              <a:pPr/>
              <a:t>12/3/2012</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A3EDB380-361B-42A6-9DFC-892FD6B4B323}"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520DBBAF-793D-4FCC-A042-E6C535DB6F1E}" type="datetimeFigureOut">
              <a:rPr lang="el-GR" smtClean="0"/>
              <a:pPr/>
              <a:t>12/3/2012</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A3EDB380-361B-42A6-9DFC-892FD6B4B323}"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520DBBAF-793D-4FCC-A042-E6C535DB6F1E}" type="datetimeFigureOut">
              <a:rPr lang="el-GR" smtClean="0"/>
              <a:pPr/>
              <a:t>12/3/2012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A3EDB380-361B-42A6-9DFC-892FD6B4B323}"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9" name="8 - Ψαλίδισμα και στρογγύλεμα μίας γωνίας του ορθογωνίου"/>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 Ορθογώνιο τρίγωνο"/>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 Τίτλος"/>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l-GR" smtClean="0"/>
              <a:t>Kλικ για επεξεργασία του τίτλου</a:t>
            </a:r>
            <a:endParaRPr kumimoji="0" lang="en-US"/>
          </a:p>
        </p:txBody>
      </p:sp>
      <p:sp>
        <p:nvSpPr>
          <p:cNvPr id="4" name="3 - Θέση κειμένου"/>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520DBBAF-793D-4FCC-A042-E6C535DB6F1E}" type="datetimeFigureOut">
              <a:rPr lang="el-GR" smtClean="0"/>
              <a:pPr/>
              <a:t>12/3/2012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a:xfrm>
            <a:off x="8077200" y="6356350"/>
            <a:ext cx="609600" cy="365125"/>
          </a:xfrm>
        </p:spPr>
        <p:txBody>
          <a:bodyPr/>
          <a:lstStyle/>
          <a:p>
            <a:fld id="{A3EDB380-361B-42A6-9DFC-892FD6B4B323}" type="slidenum">
              <a:rPr lang="el-GR" smtClean="0"/>
              <a:pPr/>
              <a:t>‹#›</a:t>
            </a:fld>
            <a:endParaRPr lang="el-GR"/>
          </a:p>
        </p:txBody>
      </p:sp>
      <p:sp>
        <p:nvSpPr>
          <p:cNvPr id="3" name="2 - Θέση εικόνας"/>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
        <p:nvSpPr>
          <p:cNvPr id="10" name="9 - Ελεύθερη σχεδίαση"/>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 Ελεύθερη σχεδίαση"/>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520DBBAF-793D-4FCC-A042-E6C535DB6F1E}" type="datetimeFigureOut">
              <a:rPr lang="el-GR" smtClean="0"/>
              <a:pPr/>
              <a:t>12/3/2012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3EDB380-361B-42A6-9DFC-892FD6B4B323}"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914401"/>
            <a:ext cx="2057400" cy="5211763"/>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914401"/>
            <a:ext cx="6019800" cy="5211763"/>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520DBBAF-793D-4FCC-A042-E6C535DB6F1E}" type="datetimeFigureOut">
              <a:rPr lang="el-GR" smtClean="0"/>
              <a:pPr/>
              <a:t>12/3/2012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3EDB380-361B-42A6-9DFC-892FD6B4B323}"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 Ελεύθερη σχεδίαση"/>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 Ελεύθερη σχεδίαση"/>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 Θέση τίτλου"/>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l-GR" smtClean="0"/>
              <a:t>Kλικ για επεξεργασία του τίτλου</a:t>
            </a:r>
            <a:endParaRPr kumimoji="0" lang="en-US"/>
          </a:p>
        </p:txBody>
      </p:sp>
      <p:sp>
        <p:nvSpPr>
          <p:cNvPr id="30" name="29 - Θέση κειμένου"/>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0" name="9 - Θέση ημερομηνίας"/>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20DBBAF-793D-4FCC-A042-E6C535DB6F1E}" type="datetimeFigureOut">
              <a:rPr lang="el-GR" smtClean="0"/>
              <a:pPr/>
              <a:t>12/3/2012</a:t>
            </a:fld>
            <a:endParaRPr lang="el-GR"/>
          </a:p>
        </p:txBody>
      </p:sp>
      <p:sp>
        <p:nvSpPr>
          <p:cNvPr id="22" name="21 - Θέση υποσέλιδου"/>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l-GR"/>
          </a:p>
        </p:txBody>
      </p:sp>
      <p:sp>
        <p:nvSpPr>
          <p:cNvPr id="18" name="17 - Θέση αριθμού διαφάνειας"/>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3EDB380-361B-42A6-9DFC-892FD6B4B323}" type="slidenum">
              <a:rPr lang="el-GR" smtClean="0"/>
              <a:pPr/>
              <a:t>‹#›</a:t>
            </a:fld>
            <a:endParaRPr lang="el-GR"/>
          </a:p>
        </p:txBody>
      </p:sp>
      <p:grpSp>
        <p:nvGrpSpPr>
          <p:cNvPr id="2" name="1 - Ομάδα"/>
          <p:cNvGrpSpPr/>
          <p:nvPr/>
        </p:nvGrpSpPr>
        <p:grpSpPr>
          <a:xfrm>
            <a:off x="-19017" y="202408"/>
            <a:ext cx="9180548" cy="649224"/>
            <a:chOff x="-19045" y="216550"/>
            <a:chExt cx="9180548" cy="649224"/>
          </a:xfrm>
        </p:grpSpPr>
        <p:sp>
          <p:nvSpPr>
            <p:cNvPr id="12" name="11 - Ελεύθερη σχεδίαση"/>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 Ελεύθερη σχεδίαση"/>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lstStyle/>
          <a:p>
            <a:r>
              <a:rPr lang="el-GR" dirty="0" smtClean="0"/>
              <a:t>ΜΑΘΗΜΑ 3</a:t>
            </a:r>
            <a:r>
              <a:rPr lang="el-GR" baseline="30000" dirty="0" smtClean="0"/>
              <a:t>Ο</a:t>
            </a:r>
            <a:r>
              <a:rPr lang="el-GR" dirty="0" smtClean="0"/>
              <a:t> </a:t>
            </a:r>
            <a:endParaRPr lang="el-GR" dirty="0"/>
          </a:p>
        </p:txBody>
      </p:sp>
      <p:sp>
        <p:nvSpPr>
          <p:cNvPr id="3" name="2 - Υπότιτλος"/>
          <p:cNvSpPr>
            <a:spLocks noGrp="1"/>
          </p:cNvSpPr>
          <p:nvPr>
            <p:ph type="subTitle" idx="1"/>
          </p:nvPr>
        </p:nvSpPr>
        <p:spPr/>
        <p:txBody>
          <a:bodyPr>
            <a:normAutofit/>
          </a:bodyPr>
          <a:lstStyle/>
          <a:p>
            <a:pPr algn="ctr"/>
            <a:r>
              <a:rPr lang="el-GR" sz="3200" b="1" dirty="0" smtClean="0"/>
              <a:t>ΠΑΡΑΓΩΓΗ ΤΗΣ ΕΠΙΧΕΙΡΗΣΗΣ</a:t>
            </a:r>
            <a:endParaRPr lang="el-GR" sz="32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b="1" dirty="0" smtClean="0"/>
              <a:t>Μέσο και οριακό προϊόν</a:t>
            </a:r>
            <a:endParaRPr lang="el-GR" sz="3600" b="1"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683568" y="2132857"/>
            <a:ext cx="7488832" cy="1584176"/>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683568" y="4149080"/>
            <a:ext cx="7632848" cy="1872208"/>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b="1" dirty="0" smtClean="0"/>
              <a:t>Μέσο και οριακό προϊόν</a:t>
            </a:r>
            <a:endParaRPr lang="el-GR" sz="3600"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971600" y="2420888"/>
            <a:ext cx="7560840" cy="3960440"/>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b="1" dirty="0" smtClean="0"/>
              <a:t>Μέσο και οριακό προϊόν</a:t>
            </a:r>
            <a:endParaRPr lang="el-GR" sz="3600"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115616" y="2276872"/>
            <a:ext cx="6192687" cy="4248472"/>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b="1" dirty="0" smtClean="0"/>
              <a:t>Ο νόμος της φθίνουσας ή μη ανάλογης απόδοσης</a:t>
            </a:r>
            <a:endParaRPr lang="el-GR" sz="3600" b="1" dirty="0"/>
          </a:p>
        </p:txBody>
      </p:sp>
      <p:sp>
        <p:nvSpPr>
          <p:cNvPr id="3" name="2 - Θέση περιεχομένου"/>
          <p:cNvSpPr>
            <a:spLocks noGrp="1"/>
          </p:cNvSpPr>
          <p:nvPr>
            <p:ph idx="1"/>
          </p:nvPr>
        </p:nvSpPr>
        <p:spPr/>
        <p:txBody>
          <a:bodyPr>
            <a:normAutofit fontScale="92500" lnSpcReduction="10000"/>
          </a:bodyPr>
          <a:lstStyle/>
          <a:p>
            <a:r>
              <a:rPr lang="el-GR" dirty="0" smtClean="0"/>
              <a:t>Ο νόμος της φθίνουσας ή μη ανάλογης απόδοσης δηλώνει ότι στη βραχυχρόνια περίοδο παραγωγής, δηλαδή στην περίοδο που υπάρχει ένας τουλάχιστον σταθερός παραγωγικός συντελεστής, υπάρχει ένα σημείο μέχρι το οποίο η διαδοχική προσθήκη ίσων μονάδων του μεταβλητού συντελεστή δίνει συνεχώς μεγαλύτερες αυξήσεις στο συνολικό προϊόν. </a:t>
            </a:r>
          </a:p>
          <a:p>
            <a:r>
              <a:rPr lang="el-GR" dirty="0" smtClean="0"/>
              <a:t>Πέρα από το σημείο αυτό κάθε διαδοχική ίση αύξηση του μεταβλητού συντελεστή θα δίνει όλο και μικρότερες αυξήσεις στο συνολικό προϊόν, δηλαδή, το οριακό προϊόν του μεταβλητού συντελεστή αρχικά αυξάνεται και μετά μειώνεται </a:t>
            </a:r>
            <a:endParaRPr lang="el-G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b="1" dirty="0" smtClean="0"/>
              <a:t>Ο νόμος της φθίνουσας ή μη ανάλογης απόδοσης</a:t>
            </a:r>
            <a:endParaRPr lang="el-GR" sz="3600"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611560" y="2132856"/>
            <a:ext cx="6912768" cy="4464496"/>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b="1" dirty="0" smtClean="0"/>
              <a:t>Ο νόμος της φθίνουσας ή μη ανάλογης απόδοσης</a:t>
            </a:r>
            <a:endParaRPr lang="el-GR" sz="3600" dirty="0"/>
          </a:p>
        </p:txBody>
      </p:sp>
      <p:sp>
        <p:nvSpPr>
          <p:cNvPr id="3" name="2 - Θέση περιεχομένου"/>
          <p:cNvSpPr>
            <a:spLocks noGrp="1"/>
          </p:cNvSpPr>
          <p:nvPr>
            <p:ph idx="1"/>
          </p:nvPr>
        </p:nvSpPr>
        <p:spPr/>
        <p:txBody>
          <a:bodyPr>
            <a:normAutofit fontScale="85000" lnSpcReduction="10000"/>
          </a:bodyPr>
          <a:lstStyle/>
          <a:p>
            <a:pPr>
              <a:buNone/>
            </a:pPr>
            <a:r>
              <a:rPr lang="el-GR" dirty="0" smtClean="0"/>
              <a:t>Παρατηρούμε τα εξής:</a:t>
            </a:r>
          </a:p>
          <a:p>
            <a:r>
              <a:rPr lang="el-GR" dirty="0" smtClean="0"/>
              <a:t> (i) Όταν το οριακό προϊόν μειώνεται, δεν αρχίζει συγχρόνως να μειώνεται και το συνολικό προϊόν. Αντίθετα, συνεχίζει να αυξάνεται, αλλά με φθίνοντες ρυθμούς, </a:t>
            </a:r>
          </a:p>
          <a:p>
            <a:r>
              <a:rPr lang="el-GR" dirty="0" smtClean="0"/>
              <a:t>(ii) Όταν το οριακό προϊόν γίνεται μηδέν, το συνολικό προϊόν αποκτά τη μέγιστη τιμή του. Αν όμως εξακολουθεί να αυξάνεται η ποσότητα του μεταβλητού συντελεστή, τότε το οριακό προϊόν λαμβάνει αρνητικές τιμές και το συνολικό προϊόν μειώνεται. Στο παράδειγμά μας αυτό συμβαίνει στον ένατο εργάτη,</a:t>
            </a:r>
          </a:p>
          <a:p>
            <a:r>
              <a:rPr lang="el-GR" dirty="0" smtClean="0"/>
              <a:t> (iii) Η καμπύλη του οριακού προϊόντος τέμνει πάντοτε την καμπύλη του μέσου προϊόντος από πάνω προς τα κάτω στη μέγιστη τιμή του. Στο παράδειγμα μας αυτό συμβαίνει στον έκτο εργάτη.</a:t>
            </a:r>
          </a:p>
          <a:p>
            <a:endParaRPr 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764704"/>
            <a:ext cx="8229600" cy="1143000"/>
          </a:xfrm>
        </p:spPr>
        <p:txBody>
          <a:bodyPr>
            <a:normAutofit/>
          </a:bodyPr>
          <a:lstStyle/>
          <a:p>
            <a:r>
              <a:rPr lang="el-GR" sz="3600" b="1" dirty="0" smtClean="0"/>
              <a:t>Ο νόμος της φθίνουσας ή μη ανάλογης απόδοσης</a:t>
            </a:r>
            <a:endParaRPr lang="el-GR" sz="3600" dirty="0"/>
          </a:p>
        </p:txBody>
      </p:sp>
      <p:sp>
        <p:nvSpPr>
          <p:cNvPr id="3" name="2 - Θέση περιεχομένου"/>
          <p:cNvSpPr>
            <a:spLocks noGrp="1"/>
          </p:cNvSpPr>
          <p:nvPr>
            <p:ph idx="1"/>
          </p:nvPr>
        </p:nvSpPr>
        <p:spPr/>
        <p:txBody>
          <a:bodyPr>
            <a:normAutofit fontScale="92500" lnSpcReduction="20000"/>
          </a:bodyPr>
          <a:lstStyle/>
          <a:p>
            <a:r>
              <a:rPr lang="en-US" dirty="0" smtClean="0"/>
              <a:t>(iv)</a:t>
            </a:r>
            <a:r>
              <a:rPr lang="el-GR" dirty="0" smtClean="0"/>
              <a:t>Το μέσο προϊόν στη συνέχεια μειώνεται. Αυτό οφείλεται στην παρακάτω σημαντική σχέση ανάμεσα στο μέσο και οριακό προϊόν. Όταν το οριακό προϊόν είναι μεγαλύτερο από το μέσο, το μέσο προϊόν αυξάνεται με την αύξηση της εργασίας, ενώ, όταν το οριακό προϊόν είναι μικρότερο από το μέσο, το μέσο προϊόν μειώνεται με την αύξηση της εργασίας</a:t>
            </a:r>
            <a:r>
              <a:rPr lang="en-US" dirty="0" smtClean="0"/>
              <a:t>.</a:t>
            </a:r>
          </a:p>
          <a:p>
            <a:r>
              <a:rPr lang="en-US" dirty="0" smtClean="0"/>
              <a:t>(v) </a:t>
            </a:r>
            <a:r>
              <a:rPr lang="el-GR" dirty="0" smtClean="0"/>
              <a:t>Οι μεταβολές του μέσου προϊόντος είναι μικρότερες από αυτές του οριακού. Αυτό οφείλεται στο ότι το μέσο προϊόν ως μέσος όρος επηρεάζεται και από τις προηγούμενες μονάδες του μεταβλητού συντελεστή (εργασίας) και του προϊόντος, ενώ το οριακό προϊόν μόνον από την τελευταία μεταβολή του μεταβλητού συντελεστή και του προϊόντος.</a:t>
            </a:r>
          </a:p>
          <a:p>
            <a:endParaRPr lang="el-G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b="1" dirty="0" smtClean="0"/>
              <a:t>Η επίδραση της μεταβολής της τεχνολογίας στην παραγωγή</a:t>
            </a:r>
            <a:endParaRPr lang="el-GR" sz="3600" b="1" dirty="0"/>
          </a:p>
        </p:txBody>
      </p:sp>
      <p:sp>
        <p:nvSpPr>
          <p:cNvPr id="3" name="2 - Θέση περιεχομένου"/>
          <p:cNvSpPr>
            <a:spLocks noGrp="1"/>
          </p:cNvSpPr>
          <p:nvPr>
            <p:ph idx="1"/>
          </p:nvPr>
        </p:nvSpPr>
        <p:spPr/>
        <p:txBody>
          <a:bodyPr/>
          <a:lstStyle/>
          <a:p>
            <a:r>
              <a:rPr lang="el-GR" dirty="0" smtClean="0"/>
              <a:t>Αν η τεχνολογία μεταβληθεί, τότε έχουμε μεταβολή και στη συνάρτηση παραγωγής. </a:t>
            </a:r>
            <a:endParaRPr lang="en-US" dirty="0" smtClean="0"/>
          </a:p>
          <a:p>
            <a:r>
              <a:rPr lang="el-GR" dirty="0" smtClean="0"/>
              <a:t>Αν έχουμε βελτίωση της τεχνολογίας σ' ένα αγαθό, τότε με τις ίδιες ποσότητες παραγωγικών συντελεστών αυξάνεται η παραγόμενη ποσότητα, ενώ, αν έχουμε χειροτέρευση, η παραγόμενη ποσότητα μειώνεται </a:t>
            </a:r>
            <a:endParaRPr lang="el-G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b="1" dirty="0" smtClean="0"/>
              <a:t>Το κόστος παραγωγής στη βραχυχρόνια περίοδο</a:t>
            </a:r>
            <a:endParaRPr lang="el-GR" sz="3600" b="1" dirty="0"/>
          </a:p>
        </p:txBody>
      </p:sp>
      <p:sp>
        <p:nvSpPr>
          <p:cNvPr id="3" name="2 - Θέση περιεχομένου"/>
          <p:cNvSpPr>
            <a:spLocks noGrp="1"/>
          </p:cNvSpPr>
          <p:nvPr>
            <p:ph idx="1"/>
          </p:nvPr>
        </p:nvSpPr>
        <p:spPr/>
        <p:txBody>
          <a:bodyPr>
            <a:normAutofit fontScale="92500" lnSpcReduction="20000"/>
          </a:bodyPr>
          <a:lstStyle/>
          <a:p>
            <a:pPr algn="just"/>
            <a:r>
              <a:rPr lang="el-GR" dirty="0" smtClean="0"/>
              <a:t>Η σχέση </a:t>
            </a:r>
            <a:r>
              <a:rPr lang="el-GR" dirty="0" smtClean="0"/>
              <a:t>μεταξύ των παραγόμενων ποσοτήτων και των χρηματικών δαπανών της </a:t>
            </a:r>
            <a:r>
              <a:rPr lang="el-GR" dirty="0" smtClean="0"/>
              <a:t>επιχείρησης ονομάζεται συνάρτηση </a:t>
            </a:r>
            <a:r>
              <a:rPr lang="el-GR" dirty="0" smtClean="0"/>
              <a:t>κόστους. </a:t>
            </a:r>
            <a:endParaRPr lang="el-GR" dirty="0" smtClean="0"/>
          </a:p>
          <a:p>
            <a:pPr algn="just"/>
            <a:r>
              <a:rPr lang="el-GR" dirty="0" smtClean="0"/>
              <a:t>Για </a:t>
            </a:r>
            <a:r>
              <a:rPr lang="el-GR" dirty="0" smtClean="0"/>
              <a:t>την ανάλυσή της είναι απαραίτητο να είναι γνωστή η τιμή απόκτησης κάθε συντελεστή, ώστε να μπορεί να υπολογίσει η επιχείρηση το κόστος της. </a:t>
            </a:r>
            <a:endParaRPr lang="el-GR" dirty="0" smtClean="0"/>
          </a:p>
          <a:p>
            <a:pPr algn="just"/>
            <a:r>
              <a:rPr lang="el-GR" dirty="0" smtClean="0"/>
              <a:t>Το συνολικό βραχυχρόνιο κόστος μιας επιχείρησης προκύπτει από την σχέση:</a:t>
            </a:r>
          </a:p>
          <a:p>
            <a:pPr algn="just">
              <a:buNone/>
            </a:pPr>
            <a:endParaRPr lang="el-GR" dirty="0" smtClean="0"/>
          </a:p>
          <a:p>
            <a:pPr algn="ctr">
              <a:buNone/>
            </a:pPr>
            <a:r>
              <a:rPr lang="el-GR" b="1" dirty="0" smtClean="0"/>
              <a:t>Συνολικό κόστος = Σταθερό Κόστος + Μεταβλητό Κόστος</a:t>
            </a:r>
            <a:endParaRPr lang="el-GR" dirty="0" smtClean="0"/>
          </a:p>
          <a:p>
            <a:pPr algn="ctr">
              <a:buNone/>
            </a:pPr>
            <a:r>
              <a:rPr lang="el-GR" dirty="0" smtClean="0"/>
              <a:t> </a:t>
            </a:r>
          </a:p>
          <a:p>
            <a:pPr algn="ctr">
              <a:buNone/>
            </a:pPr>
            <a:r>
              <a:rPr lang="el-GR" b="1" dirty="0" smtClean="0"/>
              <a:t>TC = FC + VC</a:t>
            </a:r>
            <a:endParaRPr lang="el-GR" dirty="0" smtClean="0"/>
          </a:p>
          <a:p>
            <a:pPr algn="just"/>
            <a:endParaRPr lang="el-G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b="1" dirty="0" smtClean="0"/>
              <a:t>Καμπύλες κόστους στη βραχυχρόνια περίοδο</a:t>
            </a:r>
            <a:endParaRPr lang="el-GR" sz="3600" b="1" dirty="0"/>
          </a:p>
        </p:txBody>
      </p:sp>
      <p:sp>
        <p:nvSpPr>
          <p:cNvPr id="3" name="2 - Θέση περιεχομένου"/>
          <p:cNvSpPr>
            <a:spLocks noGrp="1"/>
          </p:cNvSpPr>
          <p:nvPr>
            <p:ph idx="1"/>
          </p:nvPr>
        </p:nvSpPr>
        <p:spPr/>
        <p:txBody>
          <a:bodyPr>
            <a:normAutofit fontScale="92500" lnSpcReduction="20000"/>
          </a:bodyPr>
          <a:lstStyle/>
          <a:p>
            <a:pPr algn="just"/>
            <a:r>
              <a:rPr lang="el-GR" dirty="0" smtClean="0"/>
              <a:t>Η συνάρτηση κόστους εκφράζει τη σχέση ανάμεσα στο κόστος παραγωγής ενός προϊόντος και στην παραγόμενη ποσότητα. Στη βραχυχρόνια περίοδο έχουμε τις συναρτήσεις του συνολικού κόστους (</a:t>
            </a:r>
            <a:r>
              <a:rPr lang="el-GR" dirty="0" err="1" smtClean="0"/>
              <a:t>Total</a:t>
            </a:r>
            <a:r>
              <a:rPr lang="el-GR" dirty="0" smtClean="0"/>
              <a:t> </a:t>
            </a:r>
            <a:r>
              <a:rPr lang="el-GR" dirty="0" err="1" smtClean="0"/>
              <a:t>Cost</a:t>
            </a:r>
            <a:r>
              <a:rPr lang="el-GR" dirty="0" smtClean="0"/>
              <a:t>, TC), του μεταβλητού κόστους (</a:t>
            </a:r>
            <a:r>
              <a:rPr lang="el-GR" dirty="0" err="1" smtClean="0"/>
              <a:t>Variable</a:t>
            </a:r>
            <a:r>
              <a:rPr lang="el-GR" dirty="0" smtClean="0"/>
              <a:t> </a:t>
            </a:r>
            <a:r>
              <a:rPr lang="el-GR" dirty="0" err="1" smtClean="0"/>
              <a:t>Cost</a:t>
            </a:r>
            <a:r>
              <a:rPr lang="el-GR" dirty="0" smtClean="0"/>
              <a:t>, VC) </a:t>
            </a:r>
            <a:r>
              <a:rPr lang="el-GR" dirty="0" smtClean="0"/>
              <a:t>και </a:t>
            </a:r>
            <a:r>
              <a:rPr lang="el-GR" dirty="0" smtClean="0"/>
              <a:t>του σταθερού κόστους (</a:t>
            </a:r>
            <a:r>
              <a:rPr lang="el-GR" dirty="0" err="1" smtClean="0"/>
              <a:t>Fixed</a:t>
            </a:r>
            <a:r>
              <a:rPr lang="el-GR" dirty="0" smtClean="0"/>
              <a:t> </a:t>
            </a:r>
            <a:r>
              <a:rPr lang="el-GR" dirty="0" err="1" smtClean="0"/>
              <a:t>Cost</a:t>
            </a:r>
            <a:r>
              <a:rPr lang="el-GR" dirty="0" smtClean="0"/>
              <a:t>, FC) </a:t>
            </a:r>
            <a:endParaRPr lang="el-GR" dirty="0" smtClean="0"/>
          </a:p>
          <a:p>
            <a:pPr algn="just"/>
            <a:r>
              <a:rPr lang="el-GR" i="1" dirty="0" smtClean="0"/>
              <a:t>Παράδειγμα</a:t>
            </a:r>
            <a:r>
              <a:rPr lang="el-GR" dirty="0" smtClean="0"/>
              <a:t>: Μια επιχείρηση έχει ορισμένες πάγιες εγκαταστάσεις, κτίρια και μηχανές, που αποτελούν τους σταθερούς συντελεστές. Για την παραγωγή χρησιμοποιεί πρώτες ύλες και εργασία, που αποτελούν τους μεταβλητούς συντελεστές. Η δαπάνη για πρώτη ύλη ανά μονάδα προϊόντος είναι 100 ευρώ. Η αμοιβή κάθε εργάτη είναι 1000 ευρώ. Το σταθερό κόστος είναι 4000 ευρώ.</a:t>
            </a:r>
          </a:p>
          <a:p>
            <a:pPr algn="just"/>
            <a:endParaRPr lang="el-G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Ροή">
  <a:themeElements>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Ροή">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Ροή">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53</TotalTime>
  <Words>612</Words>
  <Application>Microsoft Office PowerPoint</Application>
  <PresentationFormat>Προβολή στην οθόνη (4:3)</PresentationFormat>
  <Paragraphs>31</Paragraphs>
  <Slides>11</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11</vt:i4>
      </vt:variant>
    </vt:vector>
  </HeadingPairs>
  <TitlesOfParts>
    <vt:vector size="12" baseType="lpstr">
      <vt:lpstr>Ροή</vt:lpstr>
      <vt:lpstr>ΜΑΘΗΜΑ 3Ο </vt:lpstr>
      <vt:lpstr>Μέσο και οριακό προϊόν</vt:lpstr>
      <vt:lpstr>Μέσο και οριακό προϊόν</vt:lpstr>
      <vt:lpstr>Μέσο και οριακό προϊόν</vt:lpstr>
      <vt:lpstr>Ο νόμος της φθίνουσας ή μη ανάλογης απόδοσης</vt:lpstr>
      <vt:lpstr>Ο νόμος της φθίνουσας ή μη ανάλογης απόδοσης</vt:lpstr>
      <vt:lpstr>Ο νόμος της φθίνουσας ή μη ανάλογης απόδοσης</vt:lpstr>
      <vt:lpstr>Ο νόμος της φθίνουσας ή μη ανάλογης απόδοσης</vt:lpstr>
      <vt:lpstr>Η επίδραση της μεταβολής της τεχνολογίας στην παραγωγή</vt:lpstr>
      <vt:lpstr>Το κόστος παραγωγής στη βραχυχρόνια περίοδο</vt:lpstr>
      <vt:lpstr>Καμπύλες κόστους στη βραχυχρόνια περίοδο</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ΜΑΘΗΜΑ 3Ο</dc:title>
  <dc:creator>Vivian</dc:creator>
  <cp:lastModifiedBy>Vivian</cp:lastModifiedBy>
  <cp:revision>5</cp:revision>
  <dcterms:created xsi:type="dcterms:W3CDTF">2012-03-11T14:09:15Z</dcterms:created>
  <dcterms:modified xsi:type="dcterms:W3CDTF">2012-03-12T17:18:24Z</dcterms:modified>
</cp:coreProperties>
</file>